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86" r:id="rId4"/>
    <p:sldId id="258" r:id="rId5"/>
    <p:sldId id="260" r:id="rId6"/>
    <p:sldId id="274" r:id="rId7"/>
    <p:sldId id="290" r:id="rId8"/>
    <p:sldId id="287" r:id="rId9"/>
    <p:sldId id="267" r:id="rId10"/>
    <p:sldId id="268" r:id="rId11"/>
    <p:sldId id="269" r:id="rId12"/>
    <p:sldId id="270" r:id="rId13"/>
    <p:sldId id="264" r:id="rId14"/>
    <p:sldId id="275" r:id="rId15"/>
    <p:sldId id="272" r:id="rId16"/>
    <p:sldId id="271" r:id="rId17"/>
    <p:sldId id="288" r:id="rId18"/>
    <p:sldId id="257" r:id="rId19"/>
    <p:sldId id="278" r:id="rId20"/>
    <p:sldId id="279" r:id="rId21"/>
    <p:sldId id="280" r:id="rId22"/>
    <p:sldId id="262" r:id="rId23"/>
    <p:sldId id="283" r:id="rId24"/>
    <p:sldId id="2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F4F-4F88-9BF2-4A009FDCF60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F4F-4F88-9BF2-4A009FDCF60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F4F-4F88-9BF2-4A009FDCF60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F4F-4F88-9BF2-4A009FDCF60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F4F-4F88-9BF2-4A009FDCF607}"/>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9F4F-4F88-9BF2-4A009FDCF607}"/>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9F4F-4F88-9BF2-4A009FDCF607}"/>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9F4F-4F88-9BF2-4A009FDCF607}"/>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9F4F-4F88-9BF2-4A009FDCF607}"/>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9F4F-4F88-9BF2-4A009FDCF607}"/>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9F4F-4F88-9BF2-4A009FDCF60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Sheet1!$A$2:$A$12</c:f>
              <c:strCache>
                <c:ptCount val="5"/>
                <c:pt idx="0">
                  <c:v>1 - 6 hours</c:v>
                </c:pt>
                <c:pt idx="1">
                  <c:v>7 - 12 hours</c:v>
                </c:pt>
                <c:pt idx="2">
                  <c:v>13 - 18 hours</c:v>
                </c:pt>
                <c:pt idx="3">
                  <c:v>19 - 24 hours</c:v>
                </c:pt>
                <c:pt idx="4">
                  <c:v>25 - 33 hours</c:v>
                </c:pt>
              </c:strCache>
            </c:strRef>
          </c:cat>
          <c:val>
            <c:numRef>
              <c:f>Sheet1!$B$2:$B$12</c:f>
              <c:numCache>
                <c:formatCode>General</c:formatCode>
                <c:ptCount val="11"/>
                <c:pt idx="0">
                  <c:v>10</c:v>
                </c:pt>
                <c:pt idx="1">
                  <c:v>37</c:v>
                </c:pt>
                <c:pt idx="2">
                  <c:v>47</c:v>
                </c:pt>
                <c:pt idx="3">
                  <c:v>2</c:v>
                </c:pt>
                <c:pt idx="4">
                  <c:v>4</c:v>
                </c:pt>
              </c:numCache>
            </c:numRef>
          </c:val>
          <c:extLst>
            <c:ext xmlns:c16="http://schemas.microsoft.com/office/drawing/2014/chart" uri="{C3380CC4-5D6E-409C-BE32-E72D297353CC}">
              <c16:uniqueId val="{00000000-531F-4D4D-ACEA-74E7D03CD1B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1C69-EDE4-4E04-BA42-112A8B4054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C2A4172-BE8D-43A6-BE0C-A435EDDD0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AE7FA00-AA6B-4C4C-97A0-AC15C8947255}"/>
              </a:ext>
            </a:extLst>
          </p:cNvPr>
          <p:cNvSpPr>
            <a:spLocks noGrp="1"/>
          </p:cNvSpPr>
          <p:nvPr>
            <p:ph type="dt" sz="half" idx="10"/>
          </p:nvPr>
        </p:nvSpPr>
        <p:spPr/>
        <p:txBody>
          <a:bodyPr/>
          <a:lstStyle/>
          <a:p>
            <a:fld id="{5EC28075-2E4E-40A5-AC14-33A6420AA897}" type="datetimeFigureOut">
              <a:rPr lang="en-CA" smtClean="0"/>
              <a:t>2021-10-07</a:t>
            </a:fld>
            <a:endParaRPr lang="en-CA"/>
          </a:p>
        </p:txBody>
      </p:sp>
      <p:sp>
        <p:nvSpPr>
          <p:cNvPr id="5" name="Footer Placeholder 4">
            <a:extLst>
              <a:ext uri="{FF2B5EF4-FFF2-40B4-BE49-F238E27FC236}">
                <a16:creationId xmlns:a16="http://schemas.microsoft.com/office/drawing/2014/main" id="{34421B65-BF2F-4FC6-9A5F-A70A1591549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8379E04-791E-4B13-B90A-A35F3FF2B830}"/>
              </a:ext>
            </a:extLst>
          </p:cNvPr>
          <p:cNvSpPr>
            <a:spLocks noGrp="1"/>
          </p:cNvSpPr>
          <p:nvPr>
            <p:ph type="sldNum" sz="quarter" idx="12"/>
          </p:nvPr>
        </p:nvSpPr>
        <p:spPr/>
        <p:txBody>
          <a:bodyPr/>
          <a:lstStyle/>
          <a:p>
            <a:fld id="{31342887-7B81-4C2C-89D8-C0D97E482B06}" type="slidenum">
              <a:rPr lang="en-CA" smtClean="0"/>
              <a:t>‹#›</a:t>
            </a:fld>
            <a:endParaRPr lang="en-CA"/>
          </a:p>
        </p:txBody>
      </p:sp>
    </p:spTree>
    <p:extLst>
      <p:ext uri="{BB962C8B-B14F-4D97-AF65-F5344CB8AC3E}">
        <p14:creationId xmlns:p14="http://schemas.microsoft.com/office/powerpoint/2010/main" val="85451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2025-005E-4559-9310-0E4D4092F1E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9B38CA6-1204-43CF-B3BF-23C22BA120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2DA5807-B4E0-4814-8D57-DB72B4A75DBD}"/>
              </a:ext>
            </a:extLst>
          </p:cNvPr>
          <p:cNvSpPr>
            <a:spLocks noGrp="1"/>
          </p:cNvSpPr>
          <p:nvPr>
            <p:ph type="dt" sz="half" idx="10"/>
          </p:nvPr>
        </p:nvSpPr>
        <p:spPr/>
        <p:txBody>
          <a:bodyPr/>
          <a:lstStyle/>
          <a:p>
            <a:fld id="{5EC28075-2E4E-40A5-AC14-33A6420AA897}" type="datetimeFigureOut">
              <a:rPr lang="en-CA" smtClean="0"/>
              <a:t>2021-10-07</a:t>
            </a:fld>
            <a:endParaRPr lang="en-CA"/>
          </a:p>
        </p:txBody>
      </p:sp>
      <p:sp>
        <p:nvSpPr>
          <p:cNvPr id="5" name="Footer Placeholder 4">
            <a:extLst>
              <a:ext uri="{FF2B5EF4-FFF2-40B4-BE49-F238E27FC236}">
                <a16:creationId xmlns:a16="http://schemas.microsoft.com/office/drawing/2014/main" id="{D0F08666-3045-48CE-85F0-7C9A6A9DE17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0C3837B-1D63-461B-B142-ED4C58EFB2A1}"/>
              </a:ext>
            </a:extLst>
          </p:cNvPr>
          <p:cNvSpPr>
            <a:spLocks noGrp="1"/>
          </p:cNvSpPr>
          <p:nvPr>
            <p:ph type="sldNum" sz="quarter" idx="12"/>
          </p:nvPr>
        </p:nvSpPr>
        <p:spPr/>
        <p:txBody>
          <a:bodyPr/>
          <a:lstStyle/>
          <a:p>
            <a:fld id="{31342887-7B81-4C2C-89D8-C0D97E482B06}" type="slidenum">
              <a:rPr lang="en-CA" smtClean="0"/>
              <a:t>‹#›</a:t>
            </a:fld>
            <a:endParaRPr lang="en-CA"/>
          </a:p>
        </p:txBody>
      </p:sp>
    </p:spTree>
    <p:extLst>
      <p:ext uri="{BB962C8B-B14F-4D97-AF65-F5344CB8AC3E}">
        <p14:creationId xmlns:p14="http://schemas.microsoft.com/office/powerpoint/2010/main" val="154601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40587B-68C0-4B8C-AFA6-CFA6345489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E132C4D-A4CC-4128-9B84-82F3025EBC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5A66995-E3E2-4C47-9878-1477FB5847B6}"/>
              </a:ext>
            </a:extLst>
          </p:cNvPr>
          <p:cNvSpPr>
            <a:spLocks noGrp="1"/>
          </p:cNvSpPr>
          <p:nvPr>
            <p:ph type="dt" sz="half" idx="10"/>
          </p:nvPr>
        </p:nvSpPr>
        <p:spPr/>
        <p:txBody>
          <a:bodyPr/>
          <a:lstStyle/>
          <a:p>
            <a:fld id="{5EC28075-2E4E-40A5-AC14-33A6420AA897}" type="datetimeFigureOut">
              <a:rPr lang="en-CA" smtClean="0"/>
              <a:t>2021-10-07</a:t>
            </a:fld>
            <a:endParaRPr lang="en-CA"/>
          </a:p>
        </p:txBody>
      </p:sp>
      <p:sp>
        <p:nvSpPr>
          <p:cNvPr id="5" name="Footer Placeholder 4">
            <a:extLst>
              <a:ext uri="{FF2B5EF4-FFF2-40B4-BE49-F238E27FC236}">
                <a16:creationId xmlns:a16="http://schemas.microsoft.com/office/drawing/2014/main" id="{40A679FE-9B42-42DC-8E41-4D221158BE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F4050A3-1088-4A70-ABD8-604F6DE8DF6F}"/>
              </a:ext>
            </a:extLst>
          </p:cNvPr>
          <p:cNvSpPr>
            <a:spLocks noGrp="1"/>
          </p:cNvSpPr>
          <p:nvPr>
            <p:ph type="sldNum" sz="quarter" idx="12"/>
          </p:nvPr>
        </p:nvSpPr>
        <p:spPr/>
        <p:txBody>
          <a:bodyPr/>
          <a:lstStyle/>
          <a:p>
            <a:fld id="{31342887-7B81-4C2C-89D8-C0D97E482B06}" type="slidenum">
              <a:rPr lang="en-CA" smtClean="0"/>
              <a:t>‹#›</a:t>
            </a:fld>
            <a:endParaRPr lang="en-CA"/>
          </a:p>
        </p:txBody>
      </p:sp>
    </p:spTree>
    <p:extLst>
      <p:ext uri="{BB962C8B-B14F-4D97-AF65-F5344CB8AC3E}">
        <p14:creationId xmlns:p14="http://schemas.microsoft.com/office/powerpoint/2010/main" val="193730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AFC52-22AC-469D-9EAF-E082F1599EE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874C464-8E57-42B1-98C5-AEC5A05E5E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8FCFF61-A9A1-4AC3-ABFB-B7798F4E49BD}"/>
              </a:ext>
            </a:extLst>
          </p:cNvPr>
          <p:cNvSpPr>
            <a:spLocks noGrp="1"/>
          </p:cNvSpPr>
          <p:nvPr>
            <p:ph type="dt" sz="half" idx="10"/>
          </p:nvPr>
        </p:nvSpPr>
        <p:spPr/>
        <p:txBody>
          <a:bodyPr/>
          <a:lstStyle/>
          <a:p>
            <a:fld id="{5EC28075-2E4E-40A5-AC14-33A6420AA897}" type="datetimeFigureOut">
              <a:rPr lang="en-CA" smtClean="0"/>
              <a:t>2021-10-07</a:t>
            </a:fld>
            <a:endParaRPr lang="en-CA"/>
          </a:p>
        </p:txBody>
      </p:sp>
      <p:sp>
        <p:nvSpPr>
          <p:cNvPr id="5" name="Footer Placeholder 4">
            <a:extLst>
              <a:ext uri="{FF2B5EF4-FFF2-40B4-BE49-F238E27FC236}">
                <a16:creationId xmlns:a16="http://schemas.microsoft.com/office/drawing/2014/main" id="{B91F9ADC-92A6-44BC-A14D-A76430E2FE9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3CE82A5-18F1-4B05-94E7-35E5389D13C8}"/>
              </a:ext>
            </a:extLst>
          </p:cNvPr>
          <p:cNvSpPr>
            <a:spLocks noGrp="1"/>
          </p:cNvSpPr>
          <p:nvPr>
            <p:ph type="sldNum" sz="quarter" idx="12"/>
          </p:nvPr>
        </p:nvSpPr>
        <p:spPr/>
        <p:txBody>
          <a:bodyPr/>
          <a:lstStyle/>
          <a:p>
            <a:fld id="{31342887-7B81-4C2C-89D8-C0D97E482B06}" type="slidenum">
              <a:rPr lang="en-CA" smtClean="0"/>
              <a:t>‹#›</a:t>
            </a:fld>
            <a:endParaRPr lang="en-CA"/>
          </a:p>
        </p:txBody>
      </p:sp>
    </p:spTree>
    <p:extLst>
      <p:ext uri="{BB962C8B-B14F-4D97-AF65-F5344CB8AC3E}">
        <p14:creationId xmlns:p14="http://schemas.microsoft.com/office/powerpoint/2010/main" val="392735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D814-2841-4199-B5C3-4614FB67DB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5FD74C6-5FB5-4740-B323-3F5068C903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4FD5C8-AC1B-4214-8DD4-DB5688FB1C7F}"/>
              </a:ext>
            </a:extLst>
          </p:cNvPr>
          <p:cNvSpPr>
            <a:spLocks noGrp="1"/>
          </p:cNvSpPr>
          <p:nvPr>
            <p:ph type="dt" sz="half" idx="10"/>
          </p:nvPr>
        </p:nvSpPr>
        <p:spPr/>
        <p:txBody>
          <a:bodyPr/>
          <a:lstStyle/>
          <a:p>
            <a:fld id="{5EC28075-2E4E-40A5-AC14-33A6420AA897}" type="datetimeFigureOut">
              <a:rPr lang="en-CA" smtClean="0"/>
              <a:t>2021-10-07</a:t>
            </a:fld>
            <a:endParaRPr lang="en-CA"/>
          </a:p>
        </p:txBody>
      </p:sp>
      <p:sp>
        <p:nvSpPr>
          <p:cNvPr id="5" name="Footer Placeholder 4">
            <a:extLst>
              <a:ext uri="{FF2B5EF4-FFF2-40B4-BE49-F238E27FC236}">
                <a16:creationId xmlns:a16="http://schemas.microsoft.com/office/drawing/2014/main" id="{3B72E01D-6605-438F-9B89-8CE117F4E20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3CFAEA5-AA1C-408F-AC51-E57B2CE3F994}"/>
              </a:ext>
            </a:extLst>
          </p:cNvPr>
          <p:cNvSpPr>
            <a:spLocks noGrp="1"/>
          </p:cNvSpPr>
          <p:nvPr>
            <p:ph type="sldNum" sz="quarter" idx="12"/>
          </p:nvPr>
        </p:nvSpPr>
        <p:spPr/>
        <p:txBody>
          <a:bodyPr/>
          <a:lstStyle/>
          <a:p>
            <a:fld id="{31342887-7B81-4C2C-89D8-C0D97E482B06}" type="slidenum">
              <a:rPr lang="en-CA" smtClean="0"/>
              <a:t>‹#›</a:t>
            </a:fld>
            <a:endParaRPr lang="en-CA"/>
          </a:p>
        </p:txBody>
      </p:sp>
    </p:spTree>
    <p:extLst>
      <p:ext uri="{BB962C8B-B14F-4D97-AF65-F5344CB8AC3E}">
        <p14:creationId xmlns:p14="http://schemas.microsoft.com/office/powerpoint/2010/main" val="103223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C37E1-F4A1-4A7A-B263-4470E93688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F05F3CE-2D98-4283-ACB5-DB53A0D386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2D4EF38-0ED3-40B8-8896-623F96234D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0BFD051-4683-4146-BAA8-E80EF060A11F}"/>
              </a:ext>
            </a:extLst>
          </p:cNvPr>
          <p:cNvSpPr>
            <a:spLocks noGrp="1"/>
          </p:cNvSpPr>
          <p:nvPr>
            <p:ph type="dt" sz="half" idx="10"/>
          </p:nvPr>
        </p:nvSpPr>
        <p:spPr/>
        <p:txBody>
          <a:bodyPr/>
          <a:lstStyle/>
          <a:p>
            <a:fld id="{5EC28075-2E4E-40A5-AC14-33A6420AA897}" type="datetimeFigureOut">
              <a:rPr lang="en-CA" smtClean="0"/>
              <a:t>2021-10-07</a:t>
            </a:fld>
            <a:endParaRPr lang="en-CA"/>
          </a:p>
        </p:txBody>
      </p:sp>
      <p:sp>
        <p:nvSpPr>
          <p:cNvPr id="6" name="Footer Placeholder 5">
            <a:extLst>
              <a:ext uri="{FF2B5EF4-FFF2-40B4-BE49-F238E27FC236}">
                <a16:creationId xmlns:a16="http://schemas.microsoft.com/office/drawing/2014/main" id="{1536B63D-FEC0-44FD-99C4-9FC2A316281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F50D967-3D91-4722-A163-CBB23B77D8D9}"/>
              </a:ext>
            </a:extLst>
          </p:cNvPr>
          <p:cNvSpPr>
            <a:spLocks noGrp="1"/>
          </p:cNvSpPr>
          <p:nvPr>
            <p:ph type="sldNum" sz="quarter" idx="12"/>
          </p:nvPr>
        </p:nvSpPr>
        <p:spPr/>
        <p:txBody>
          <a:bodyPr/>
          <a:lstStyle/>
          <a:p>
            <a:fld id="{31342887-7B81-4C2C-89D8-C0D97E482B06}" type="slidenum">
              <a:rPr lang="en-CA" smtClean="0"/>
              <a:t>‹#›</a:t>
            </a:fld>
            <a:endParaRPr lang="en-CA"/>
          </a:p>
        </p:txBody>
      </p:sp>
    </p:spTree>
    <p:extLst>
      <p:ext uri="{BB962C8B-B14F-4D97-AF65-F5344CB8AC3E}">
        <p14:creationId xmlns:p14="http://schemas.microsoft.com/office/powerpoint/2010/main" val="2876743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9D-DA62-4902-8F63-91684B618D6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8AA4D0B-BC15-42AF-B188-54921DE8C3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50DA6E-2B30-4DF7-AB9A-A713F36260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04B8FD9-2B4B-49A0-84E4-A162E29779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CE8361-07FF-43B7-9714-F26F143FD2B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DC63259-8ECE-4756-81A8-AA17BFE1A1C3}"/>
              </a:ext>
            </a:extLst>
          </p:cNvPr>
          <p:cNvSpPr>
            <a:spLocks noGrp="1"/>
          </p:cNvSpPr>
          <p:nvPr>
            <p:ph type="dt" sz="half" idx="10"/>
          </p:nvPr>
        </p:nvSpPr>
        <p:spPr/>
        <p:txBody>
          <a:bodyPr/>
          <a:lstStyle/>
          <a:p>
            <a:fld id="{5EC28075-2E4E-40A5-AC14-33A6420AA897}" type="datetimeFigureOut">
              <a:rPr lang="en-CA" smtClean="0"/>
              <a:t>2021-10-07</a:t>
            </a:fld>
            <a:endParaRPr lang="en-CA"/>
          </a:p>
        </p:txBody>
      </p:sp>
      <p:sp>
        <p:nvSpPr>
          <p:cNvPr id="8" name="Footer Placeholder 7">
            <a:extLst>
              <a:ext uri="{FF2B5EF4-FFF2-40B4-BE49-F238E27FC236}">
                <a16:creationId xmlns:a16="http://schemas.microsoft.com/office/drawing/2014/main" id="{BE58D3D7-EBC3-4725-8287-50EA914D015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B724F16-64B0-47DA-9176-8B8C3ED2C2B5}"/>
              </a:ext>
            </a:extLst>
          </p:cNvPr>
          <p:cNvSpPr>
            <a:spLocks noGrp="1"/>
          </p:cNvSpPr>
          <p:nvPr>
            <p:ph type="sldNum" sz="quarter" idx="12"/>
          </p:nvPr>
        </p:nvSpPr>
        <p:spPr/>
        <p:txBody>
          <a:bodyPr/>
          <a:lstStyle/>
          <a:p>
            <a:fld id="{31342887-7B81-4C2C-89D8-C0D97E482B06}" type="slidenum">
              <a:rPr lang="en-CA" smtClean="0"/>
              <a:t>‹#›</a:t>
            </a:fld>
            <a:endParaRPr lang="en-CA"/>
          </a:p>
        </p:txBody>
      </p:sp>
    </p:spTree>
    <p:extLst>
      <p:ext uri="{BB962C8B-B14F-4D97-AF65-F5344CB8AC3E}">
        <p14:creationId xmlns:p14="http://schemas.microsoft.com/office/powerpoint/2010/main" val="105648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EE0F-2C5E-4FA0-BFA1-9D57C8D7163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3E5F499-4E1A-42A3-A69F-FB1E8D3575AC}"/>
              </a:ext>
            </a:extLst>
          </p:cNvPr>
          <p:cNvSpPr>
            <a:spLocks noGrp="1"/>
          </p:cNvSpPr>
          <p:nvPr>
            <p:ph type="dt" sz="half" idx="10"/>
          </p:nvPr>
        </p:nvSpPr>
        <p:spPr/>
        <p:txBody>
          <a:bodyPr/>
          <a:lstStyle/>
          <a:p>
            <a:fld id="{5EC28075-2E4E-40A5-AC14-33A6420AA897}" type="datetimeFigureOut">
              <a:rPr lang="en-CA" smtClean="0"/>
              <a:t>2021-10-07</a:t>
            </a:fld>
            <a:endParaRPr lang="en-CA"/>
          </a:p>
        </p:txBody>
      </p:sp>
      <p:sp>
        <p:nvSpPr>
          <p:cNvPr id="4" name="Footer Placeholder 3">
            <a:extLst>
              <a:ext uri="{FF2B5EF4-FFF2-40B4-BE49-F238E27FC236}">
                <a16:creationId xmlns:a16="http://schemas.microsoft.com/office/drawing/2014/main" id="{3110560D-0C65-4F8F-BF5C-62A019269CA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11E3EE4-91E6-4271-91D8-0CD0A7BC9E72}"/>
              </a:ext>
            </a:extLst>
          </p:cNvPr>
          <p:cNvSpPr>
            <a:spLocks noGrp="1"/>
          </p:cNvSpPr>
          <p:nvPr>
            <p:ph type="sldNum" sz="quarter" idx="12"/>
          </p:nvPr>
        </p:nvSpPr>
        <p:spPr/>
        <p:txBody>
          <a:bodyPr/>
          <a:lstStyle/>
          <a:p>
            <a:fld id="{31342887-7B81-4C2C-89D8-C0D97E482B06}" type="slidenum">
              <a:rPr lang="en-CA" smtClean="0"/>
              <a:t>‹#›</a:t>
            </a:fld>
            <a:endParaRPr lang="en-CA"/>
          </a:p>
        </p:txBody>
      </p:sp>
    </p:spTree>
    <p:extLst>
      <p:ext uri="{BB962C8B-B14F-4D97-AF65-F5344CB8AC3E}">
        <p14:creationId xmlns:p14="http://schemas.microsoft.com/office/powerpoint/2010/main" val="304414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89007A-01B1-4065-A72F-E5B676729239}"/>
              </a:ext>
            </a:extLst>
          </p:cNvPr>
          <p:cNvSpPr>
            <a:spLocks noGrp="1"/>
          </p:cNvSpPr>
          <p:nvPr>
            <p:ph type="dt" sz="half" idx="10"/>
          </p:nvPr>
        </p:nvSpPr>
        <p:spPr/>
        <p:txBody>
          <a:bodyPr/>
          <a:lstStyle/>
          <a:p>
            <a:fld id="{5EC28075-2E4E-40A5-AC14-33A6420AA897}" type="datetimeFigureOut">
              <a:rPr lang="en-CA" smtClean="0"/>
              <a:t>2021-10-07</a:t>
            </a:fld>
            <a:endParaRPr lang="en-CA"/>
          </a:p>
        </p:txBody>
      </p:sp>
      <p:sp>
        <p:nvSpPr>
          <p:cNvPr id="3" name="Footer Placeholder 2">
            <a:extLst>
              <a:ext uri="{FF2B5EF4-FFF2-40B4-BE49-F238E27FC236}">
                <a16:creationId xmlns:a16="http://schemas.microsoft.com/office/drawing/2014/main" id="{40662A42-35F2-41BC-93F2-4327DBC2290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0DF8033-0877-47E6-BB15-45F3554FF190}"/>
              </a:ext>
            </a:extLst>
          </p:cNvPr>
          <p:cNvSpPr>
            <a:spLocks noGrp="1"/>
          </p:cNvSpPr>
          <p:nvPr>
            <p:ph type="sldNum" sz="quarter" idx="12"/>
          </p:nvPr>
        </p:nvSpPr>
        <p:spPr/>
        <p:txBody>
          <a:bodyPr/>
          <a:lstStyle/>
          <a:p>
            <a:fld id="{31342887-7B81-4C2C-89D8-C0D97E482B06}" type="slidenum">
              <a:rPr lang="en-CA" smtClean="0"/>
              <a:t>‹#›</a:t>
            </a:fld>
            <a:endParaRPr lang="en-CA"/>
          </a:p>
        </p:txBody>
      </p:sp>
    </p:spTree>
    <p:extLst>
      <p:ext uri="{BB962C8B-B14F-4D97-AF65-F5344CB8AC3E}">
        <p14:creationId xmlns:p14="http://schemas.microsoft.com/office/powerpoint/2010/main" val="1276885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A669B-317D-42E1-BFDB-1113954232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31EE12E-1424-4906-8DEB-C355A500C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1E16E54-99BA-447F-A97A-8944A33DB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4470C9-3373-4160-8A04-9E3ECF09EA20}"/>
              </a:ext>
            </a:extLst>
          </p:cNvPr>
          <p:cNvSpPr>
            <a:spLocks noGrp="1"/>
          </p:cNvSpPr>
          <p:nvPr>
            <p:ph type="dt" sz="half" idx="10"/>
          </p:nvPr>
        </p:nvSpPr>
        <p:spPr/>
        <p:txBody>
          <a:bodyPr/>
          <a:lstStyle/>
          <a:p>
            <a:fld id="{5EC28075-2E4E-40A5-AC14-33A6420AA897}" type="datetimeFigureOut">
              <a:rPr lang="en-CA" smtClean="0"/>
              <a:t>2021-10-07</a:t>
            </a:fld>
            <a:endParaRPr lang="en-CA"/>
          </a:p>
        </p:txBody>
      </p:sp>
      <p:sp>
        <p:nvSpPr>
          <p:cNvPr id="6" name="Footer Placeholder 5">
            <a:extLst>
              <a:ext uri="{FF2B5EF4-FFF2-40B4-BE49-F238E27FC236}">
                <a16:creationId xmlns:a16="http://schemas.microsoft.com/office/drawing/2014/main" id="{3DE9A292-EC46-44FE-8B11-EA017B15C6A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948EE5D-06F1-46FC-956E-7ACC96A34F80}"/>
              </a:ext>
            </a:extLst>
          </p:cNvPr>
          <p:cNvSpPr>
            <a:spLocks noGrp="1"/>
          </p:cNvSpPr>
          <p:nvPr>
            <p:ph type="sldNum" sz="quarter" idx="12"/>
          </p:nvPr>
        </p:nvSpPr>
        <p:spPr/>
        <p:txBody>
          <a:bodyPr/>
          <a:lstStyle/>
          <a:p>
            <a:fld id="{31342887-7B81-4C2C-89D8-C0D97E482B06}" type="slidenum">
              <a:rPr lang="en-CA" smtClean="0"/>
              <a:t>‹#›</a:t>
            </a:fld>
            <a:endParaRPr lang="en-CA"/>
          </a:p>
        </p:txBody>
      </p:sp>
    </p:spTree>
    <p:extLst>
      <p:ext uri="{BB962C8B-B14F-4D97-AF65-F5344CB8AC3E}">
        <p14:creationId xmlns:p14="http://schemas.microsoft.com/office/powerpoint/2010/main" val="373656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F16B3-AC39-440A-89B7-5E48DCB4D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D78538A-FBDD-436A-8711-0DB5EF61D0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B61F089-E0E0-4772-965A-6DFDE2DFA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D4DC29-219E-4110-B7CB-8D9B6D5BD7DD}"/>
              </a:ext>
            </a:extLst>
          </p:cNvPr>
          <p:cNvSpPr>
            <a:spLocks noGrp="1"/>
          </p:cNvSpPr>
          <p:nvPr>
            <p:ph type="dt" sz="half" idx="10"/>
          </p:nvPr>
        </p:nvSpPr>
        <p:spPr/>
        <p:txBody>
          <a:bodyPr/>
          <a:lstStyle/>
          <a:p>
            <a:fld id="{5EC28075-2E4E-40A5-AC14-33A6420AA897}" type="datetimeFigureOut">
              <a:rPr lang="en-CA" smtClean="0"/>
              <a:t>2021-10-07</a:t>
            </a:fld>
            <a:endParaRPr lang="en-CA"/>
          </a:p>
        </p:txBody>
      </p:sp>
      <p:sp>
        <p:nvSpPr>
          <p:cNvPr id="6" name="Footer Placeholder 5">
            <a:extLst>
              <a:ext uri="{FF2B5EF4-FFF2-40B4-BE49-F238E27FC236}">
                <a16:creationId xmlns:a16="http://schemas.microsoft.com/office/drawing/2014/main" id="{8EB09E17-E18A-4F04-8572-244143DA5C7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215B512-D6F1-4F64-8CA3-F387D6C3F37C}"/>
              </a:ext>
            </a:extLst>
          </p:cNvPr>
          <p:cNvSpPr>
            <a:spLocks noGrp="1"/>
          </p:cNvSpPr>
          <p:nvPr>
            <p:ph type="sldNum" sz="quarter" idx="12"/>
          </p:nvPr>
        </p:nvSpPr>
        <p:spPr/>
        <p:txBody>
          <a:bodyPr/>
          <a:lstStyle/>
          <a:p>
            <a:fld id="{31342887-7B81-4C2C-89D8-C0D97E482B06}" type="slidenum">
              <a:rPr lang="en-CA" smtClean="0"/>
              <a:t>‹#›</a:t>
            </a:fld>
            <a:endParaRPr lang="en-CA"/>
          </a:p>
        </p:txBody>
      </p:sp>
    </p:spTree>
    <p:extLst>
      <p:ext uri="{BB962C8B-B14F-4D97-AF65-F5344CB8AC3E}">
        <p14:creationId xmlns:p14="http://schemas.microsoft.com/office/powerpoint/2010/main" val="126077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4201B9-9F4B-49E3-AB67-07192C4341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3275059-D7A5-4D55-AD82-BF51C6AD9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299C42E-CCFB-4156-A80C-2EB7529389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28075-2E4E-40A5-AC14-33A6420AA897}" type="datetimeFigureOut">
              <a:rPr lang="en-CA" smtClean="0"/>
              <a:t>2021-10-07</a:t>
            </a:fld>
            <a:endParaRPr lang="en-CA"/>
          </a:p>
        </p:txBody>
      </p:sp>
      <p:sp>
        <p:nvSpPr>
          <p:cNvPr id="5" name="Footer Placeholder 4">
            <a:extLst>
              <a:ext uri="{FF2B5EF4-FFF2-40B4-BE49-F238E27FC236}">
                <a16:creationId xmlns:a16="http://schemas.microsoft.com/office/drawing/2014/main" id="{09457D80-6E22-46B7-8375-03D5691C46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40C6EB4-5233-4E0F-8122-389C61E656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42887-7B81-4C2C-89D8-C0D97E482B06}" type="slidenum">
              <a:rPr lang="en-CA" smtClean="0"/>
              <a:t>‹#›</a:t>
            </a:fld>
            <a:endParaRPr lang="en-CA"/>
          </a:p>
        </p:txBody>
      </p:sp>
    </p:spTree>
    <p:extLst>
      <p:ext uri="{BB962C8B-B14F-4D97-AF65-F5344CB8AC3E}">
        <p14:creationId xmlns:p14="http://schemas.microsoft.com/office/powerpoint/2010/main" val="2874081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5EB9-0DA3-4D7F-8E7B-C61184F4E3BA}"/>
              </a:ext>
            </a:extLst>
          </p:cNvPr>
          <p:cNvSpPr>
            <a:spLocks noGrp="1"/>
          </p:cNvSpPr>
          <p:nvPr>
            <p:ph type="ctrTitle"/>
          </p:nvPr>
        </p:nvSpPr>
        <p:spPr>
          <a:xfrm>
            <a:off x="1524000" y="656705"/>
            <a:ext cx="9144000" cy="2387600"/>
          </a:xfrm>
        </p:spPr>
        <p:txBody>
          <a:bodyPr/>
          <a:lstStyle/>
          <a:p>
            <a:r>
              <a:rPr lang="en-CA" dirty="0"/>
              <a:t>Preaching, </a:t>
            </a:r>
            <a:r>
              <a:rPr lang="en-CA" dirty="0" err="1"/>
              <a:t>Narrartive</a:t>
            </a:r>
            <a:r>
              <a:rPr lang="en-CA" dirty="0"/>
              <a:t>, and Storytelling</a:t>
            </a:r>
          </a:p>
        </p:txBody>
      </p:sp>
      <p:sp>
        <p:nvSpPr>
          <p:cNvPr id="3" name="Subtitle 2">
            <a:extLst>
              <a:ext uri="{FF2B5EF4-FFF2-40B4-BE49-F238E27FC236}">
                <a16:creationId xmlns:a16="http://schemas.microsoft.com/office/drawing/2014/main" id="{B479886F-8CB5-4452-A422-9CAE4A57E091}"/>
              </a:ext>
            </a:extLst>
          </p:cNvPr>
          <p:cNvSpPr>
            <a:spLocks noGrp="1"/>
          </p:cNvSpPr>
          <p:nvPr>
            <p:ph type="subTitle" idx="1"/>
          </p:nvPr>
        </p:nvSpPr>
        <p:spPr>
          <a:xfrm>
            <a:off x="1524000" y="3103534"/>
            <a:ext cx="9144000" cy="1655762"/>
          </a:xfrm>
        </p:spPr>
        <p:txBody>
          <a:bodyPr/>
          <a:lstStyle/>
          <a:p>
            <a:r>
              <a:rPr lang="en-CA" dirty="0"/>
              <a:t>Session Four: Methods and Practices</a:t>
            </a:r>
          </a:p>
        </p:txBody>
      </p:sp>
      <p:pic>
        <p:nvPicPr>
          <p:cNvPr id="4" name="Picture 3">
            <a:extLst>
              <a:ext uri="{FF2B5EF4-FFF2-40B4-BE49-F238E27FC236}">
                <a16:creationId xmlns:a16="http://schemas.microsoft.com/office/drawing/2014/main" id="{98F5FC64-0D4C-4148-AF92-7DB086911D2A}"/>
              </a:ext>
            </a:extLst>
          </p:cNvPr>
          <p:cNvPicPr>
            <a:picLocks noChangeAspect="1"/>
          </p:cNvPicPr>
          <p:nvPr/>
        </p:nvPicPr>
        <p:blipFill>
          <a:blip r:embed="rId2"/>
          <a:stretch>
            <a:fillRect/>
          </a:stretch>
        </p:blipFill>
        <p:spPr>
          <a:xfrm>
            <a:off x="1035735" y="4639250"/>
            <a:ext cx="5144154" cy="1886991"/>
          </a:xfrm>
          <a:prstGeom prst="rect">
            <a:avLst/>
          </a:prstGeom>
        </p:spPr>
      </p:pic>
      <p:pic>
        <p:nvPicPr>
          <p:cNvPr id="5" name="Picture 4">
            <a:extLst>
              <a:ext uri="{FF2B5EF4-FFF2-40B4-BE49-F238E27FC236}">
                <a16:creationId xmlns:a16="http://schemas.microsoft.com/office/drawing/2014/main" id="{2EAE1916-98C5-4D2E-871C-CAC6EF09BB25}"/>
              </a:ext>
            </a:extLst>
          </p:cNvPr>
          <p:cNvPicPr>
            <a:picLocks noChangeAspect="1"/>
          </p:cNvPicPr>
          <p:nvPr/>
        </p:nvPicPr>
        <p:blipFill>
          <a:blip r:embed="rId3"/>
          <a:stretch>
            <a:fillRect/>
          </a:stretch>
        </p:blipFill>
        <p:spPr>
          <a:xfrm>
            <a:off x="6381750" y="3754466"/>
            <a:ext cx="4286250" cy="2771775"/>
          </a:xfrm>
          <a:prstGeom prst="rect">
            <a:avLst/>
          </a:prstGeom>
        </p:spPr>
      </p:pic>
    </p:spTree>
    <p:extLst>
      <p:ext uri="{BB962C8B-B14F-4D97-AF65-F5344CB8AC3E}">
        <p14:creationId xmlns:p14="http://schemas.microsoft.com/office/powerpoint/2010/main" val="1977451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24E7B-908B-4F20-AF14-E6B17B2C76CB}"/>
              </a:ext>
            </a:extLst>
          </p:cNvPr>
          <p:cNvSpPr>
            <a:spLocks noGrp="1"/>
          </p:cNvSpPr>
          <p:nvPr>
            <p:ph type="title"/>
          </p:nvPr>
        </p:nvSpPr>
        <p:spPr/>
        <p:txBody>
          <a:bodyPr/>
          <a:lstStyle/>
          <a:p>
            <a:r>
              <a:rPr lang="en-CA" dirty="0"/>
              <a:t>Routine for preparing a Sermon </a:t>
            </a:r>
            <a:br>
              <a:rPr lang="en-CA" dirty="0"/>
            </a:br>
            <a:r>
              <a:rPr lang="en-CA" sz="2800" dirty="0"/>
              <a:t>Barbara Brown Taylor</a:t>
            </a:r>
            <a:endParaRPr lang="en-CA" dirty="0"/>
          </a:p>
        </p:txBody>
      </p:sp>
      <p:sp>
        <p:nvSpPr>
          <p:cNvPr id="3" name="Content Placeholder 2">
            <a:extLst>
              <a:ext uri="{FF2B5EF4-FFF2-40B4-BE49-F238E27FC236}">
                <a16:creationId xmlns:a16="http://schemas.microsoft.com/office/drawing/2014/main" id="{A16C087E-EB1B-4B1E-BED4-623EFC608BAD}"/>
              </a:ext>
            </a:extLst>
          </p:cNvPr>
          <p:cNvSpPr>
            <a:spLocks noGrp="1"/>
          </p:cNvSpPr>
          <p:nvPr>
            <p:ph idx="1"/>
          </p:nvPr>
        </p:nvSpPr>
        <p:spPr>
          <a:xfrm>
            <a:off x="620086" y="2396076"/>
            <a:ext cx="10515600" cy="4351338"/>
          </a:xfrm>
        </p:spPr>
        <p:txBody>
          <a:bodyPr>
            <a:normAutofit lnSpcReduction="10000"/>
          </a:bodyPr>
          <a:lstStyle/>
          <a:p>
            <a:pPr marL="0" indent="0">
              <a:buNone/>
            </a:pPr>
            <a:r>
              <a:rPr lang="en-CA" sz="4000" dirty="0"/>
              <a:t>2. Doing the work of discovery</a:t>
            </a:r>
          </a:p>
          <a:p>
            <a:pPr marL="0" indent="0">
              <a:buNone/>
            </a:pPr>
            <a:r>
              <a:rPr lang="en-US" dirty="0"/>
              <a:t>“The process of discovery begins with the text. Whether I like it or not, I approach it believing that God is in it and I commence the long, careful discipline of panning for gold. There are translations to be compared, words to be studied and puzzles to be solved. What is a corban? How much is a talent? Where was Emmaus? More important, what did this passage mean to the one who first wrote it down? I am not free to pluck it out and use it in my own design. It has its own integrity. It is part of someone else’s design, and the respectful preacher will work to discern its original meaning before imposing any other on it.” (BBT, 86) </a:t>
            </a:r>
            <a:endParaRPr lang="en-CA" dirty="0"/>
          </a:p>
          <a:p>
            <a:endParaRPr lang="en-CA" dirty="0"/>
          </a:p>
        </p:txBody>
      </p:sp>
      <p:pic>
        <p:nvPicPr>
          <p:cNvPr id="4" name="Picture 3">
            <a:extLst>
              <a:ext uri="{FF2B5EF4-FFF2-40B4-BE49-F238E27FC236}">
                <a16:creationId xmlns:a16="http://schemas.microsoft.com/office/drawing/2014/main" id="{70D18552-1406-40A5-BA76-26D8181DAB1D}"/>
              </a:ext>
            </a:extLst>
          </p:cNvPr>
          <p:cNvPicPr>
            <a:picLocks noChangeAspect="1"/>
          </p:cNvPicPr>
          <p:nvPr/>
        </p:nvPicPr>
        <p:blipFill>
          <a:blip r:embed="rId2"/>
          <a:stretch>
            <a:fillRect/>
          </a:stretch>
        </p:blipFill>
        <p:spPr>
          <a:xfrm>
            <a:off x="9026554" y="110586"/>
            <a:ext cx="2778940" cy="2778940"/>
          </a:xfrm>
          <a:prstGeom prst="rect">
            <a:avLst/>
          </a:prstGeom>
        </p:spPr>
      </p:pic>
    </p:spTree>
    <p:extLst>
      <p:ext uri="{BB962C8B-B14F-4D97-AF65-F5344CB8AC3E}">
        <p14:creationId xmlns:p14="http://schemas.microsoft.com/office/powerpoint/2010/main" val="3115334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A1D4-8568-4FC1-AC91-30FAFBC12E32}"/>
              </a:ext>
            </a:extLst>
          </p:cNvPr>
          <p:cNvSpPr>
            <a:spLocks noGrp="1"/>
          </p:cNvSpPr>
          <p:nvPr>
            <p:ph type="title"/>
          </p:nvPr>
        </p:nvSpPr>
        <p:spPr>
          <a:xfrm>
            <a:off x="410361" y="415459"/>
            <a:ext cx="10515600" cy="1325563"/>
          </a:xfrm>
        </p:spPr>
        <p:txBody>
          <a:bodyPr/>
          <a:lstStyle/>
          <a:p>
            <a:r>
              <a:rPr lang="en-CA" dirty="0"/>
              <a:t>Routine for preparing a Sermon </a:t>
            </a:r>
            <a:br>
              <a:rPr lang="en-CA" dirty="0"/>
            </a:br>
            <a:r>
              <a:rPr lang="en-CA" sz="2800" dirty="0"/>
              <a:t>Barbara Brown Taylor</a:t>
            </a:r>
            <a:endParaRPr lang="en-CA" dirty="0"/>
          </a:p>
        </p:txBody>
      </p:sp>
      <p:sp>
        <p:nvSpPr>
          <p:cNvPr id="3" name="Content Placeholder 2">
            <a:extLst>
              <a:ext uri="{FF2B5EF4-FFF2-40B4-BE49-F238E27FC236}">
                <a16:creationId xmlns:a16="http://schemas.microsoft.com/office/drawing/2014/main" id="{B41B8E9E-64E5-4610-A135-3D9A0DFB1E2F}"/>
              </a:ext>
            </a:extLst>
          </p:cNvPr>
          <p:cNvSpPr>
            <a:spLocks noGrp="1"/>
          </p:cNvSpPr>
          <p:nvPr>
            <p:ph idx="1"/>
          </p:nvPr>
        </p:nvSpPr>
        <p:spPr>
          <a:xfrm>
            <a:off x="754310" y="2506662"/>
            <a:ext cx="10515600" cy="4351338"/>
          </a:xfrm>
        </p:spPr>
        <p:txBody>
          <a:bodyPr>
            <a:normAutofit fontScale="85000" lnSpcReduction="20000"/>
          </a:bodyPr>
          <a:lstStyle/>
          <a:p>
            <a:pPr marL="0" indent="0">
              <a:buNone/>
            </a:pPr>
            <a:r>
              <a:rPr lang="en-CA" sz="4700" dirty="0"/>
              <a:t>3. Letting it Gestate</a:t>
            </a:r>
          </a:p>
          <a:p>
            <a:pPr marL="0" indent="0">
              <a:buNone/>
            </a:pPr>
            <a:r>
              <a:rPr lang="en-US" dirty="0"/>
              <a:t>“Once I have done all my homework and have a decent idea what the text means, I give it a rest. Understanding is not enough. I do not want to pass on knowledge from the pulpit; I want to take part in an experience of God’s living word, and that calls for a different kind of research. It is time to tuck the text into the pocket of my heart and walk around with it inside of me. It is time to turn its words and images loose on the events of my everyday life and see how they mix. … This is the gestation period of a sermon, and it cannot be rushed. It is a time of patient and impatient waiting for the stirring of the Holy Spirit, that bright bird upon whose brooding the sermon depends. Over and over again I check the nest of my notes and outlines, searching through them for some sign of life. I scan the text one more time and all of a sudden there is an egg in plain view, something where there had been nothing just a moment before, and the sermon is born. What the egg contains is a connection, a likeness, between the life of the text and the life of the world.” (BBT, 87)</a:t>
            </a:r>
            <a:endParaRPr lang="en-CA" dirty="0"/>
          </a:p>
          <a:p>
            <a:endParaRPr lang="en-CA" dirty="0"/>
          </a:p>
        </p:txBody>
      </p:sp>
      <p:pic>
        <p:nvPicPr>
          <p:cNvPr id="4" name="Picture 3">
            <a:extLst>
              <a:ext uri="{FF2B5EF4-FFF2-40B4-BE49-F238E27FC236}">
                <a16:creationId xmlns:a16="http://schemas.microsoft.com/office/drawing/2014/main" id="{464A2D87-8815-40E9-8EAB-4FE61ABD1035}"/>
              </a:ext>
            </a:extLst>
          </p:cNvPr>
          <p:cNvPicPr>
            <a:picLocks noChangeAspect="1"/>
          </p:cNvPicPr>
          <p:nvPr/>
        </p:nvPicPr>
        <p:blipFill>
          <a:blip r:embed="rId2"/>
          <a:stretch>
            <a:fillRect/>
          </a:stretch>
        </p:blipFill>
        <p:spPr>
          <a:xfrm>
            <a:off x="7810500" y="161488"/>
            <a:ext cx="4381500" cy="2743200"/>
          </a:xfrm>
          <a:prstGeom prst="rect">
            <a:avLst/>
          </a:prstGeom>
        </p:spPr>
      </p:pic>
    </p:spTree>
    <p:extLst>
      <p:ext uri="{BB962C8B-B14F-4D97-AF65-F5344CB8AC3E}">
        <p14:creationId xmlns:p14="http://schemas.microsoft.com/office/powerpoint/2010/main" val="1519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6B072-F993-460D-B4E3-2A1658BCACC8}"/>
              </a:ext>
            </a:extLst>
          </p:cNvPr>
          <p:cNvSpPr>
            <a:spLocks noGrp="1"/>
          </p:cNvSpPr>
          <p:nvPr>
            <p:ph type="title"/>
          </p:nvPr>
        </p:nvSpPr>
        <p:spPr/>
        <p:txBody>
          <a:bodyPr/>
          <a:lstStyle/>
          <a:p>
            <a:r>
              <a:rPr lang="en-CA" dirty="0"/>
              <a:t>Routine for preparing a Sermon </a:t>
            </a:r>
            <a:br>
              <a:rPr lang="en-CA" dirty="0"/>
            </a:br>
            <a:r>
              <a:rPr lang="en-CA" sz="2800" dirty="0"/>
              <a:t>Barbara Brown Taylor</a:t>
            </a:r>
            <a:endParaRPr lang="en-CA" dirty="0"/>
          </a:p>
        </p:txBody>
      </p:sp>
      <p:sp>
        <p:nvSpPr>
          <p:cNvPr id="3" name="Content Placeholder 2">
            <a:extLst>
              <a:ext uri="{FF2B5EF4-FFF2-40B4-BE49-F238E27FC236}">
                <a16:creationId xmlns:a16="http://schemas.microsoft.com/office/drawing/2014/main" id="{BFF02A6C-AE7F-4D53-A8A0-38D4E878766A}"/>
              </a:ext>
            </a:extLst>
          </p:cNvPr>
          <p:cNvSpPr>
            <a:spLocks noGrp="1"/>
          </p:cNvSpPr>
          <p:nvPr>
            <p:ph idx="1"/>
          </p:nvPr>
        </p:nvSpPr>
        <p:spPr>
          <a:xfrm>
            <a:off x="838200" y="2186739"/>
            <a:ext cx="10515600" cy="4351338"/>
          </a:xfrm>
        </p:spPr>
        <p:txBody>
          <a:bodyPr>
            <a:normAutofit fontScale="92500" lnSpcReduction="10000"/>
          </a:bodyPr>
          <a:lstStyle/>
          <a:p>
            <a:pPr marL="0" indent="0">
              <a:buNone/>
            </a:pPr>
            <a:r>
              <a:rPr lang="en-CA" sz="4000" dirty="0"/>
              <a:t>4. Being Attuned to God’s Presence</a:t>
            </a:r>
          </a:p>
          <a:p>
            <a:pPr marL="0" indent="0">
              <a:buNone/>
            </a:pPr>
            <a:r>
              <a:rPr lang="en-US" dirty="0"/>
              <a:t>“All the parts of preaching can be taught: exegesis, language, metaphor, development, delivery. What is hard to teach is how to put them all together, so that what is true is also beautiful, and evocative, and alive. Life itself is the best teacher. Preachers who are attuned to God’s presence and movement in the world do not have to invent much. All we have to learn is how to say what we see.” (BBT, 89) </a:t>
            </a:r>
          </a:p>
          <a:p>
            <a:pPr marL="0" indent="0">
              <a:buNone/>
            </a:pPr>
            <a:r>
              <a:rPr lang="en-US" dirty="0"/>
              <a:t>“With any luck, where the sermon finally leads both preacher and congregation is into the presence of God, a place that cannot be explained but only experienced. When a sermon like this is over, it is not over. Everyone involved in it goes away with images, thoughts, and emotions that change and grow as the process of discovery goes on and on and on.” (BBT, 89)</a:t>
            </a:r>
            <a:endParaRPr lang="en-CA" dirty="0"/>
          </a:p>
          <a:p>
            <a:pPr marL="0" indent="0">
              <a:buNone/>
            </a:pPr>
            <a:endParaRPr lang="en-CA" dirty="0"/>
          </a:p>
          <a:p>
            <a:endParaRPr lang="en-CA" dirty="0"/>
          </a:p>
        </p:txBody>
      </p:sp>
      <p:pic>
        <p:nvPicPr>
          <p:cNvPr id="4" name="Picture 3">
            <a:extLst>
              <a:ext uri="{FF2B5EF4-FFF2-40B4-BE49-F238E27FC236}">
                <a16:creationId xmlns:a16="http://schemas.microsoft.com/office/drawing/2014/main" id="{C50A94BE-BE79-4B8D-9FFA-AD43AC389128}"/>
              </a:ext>
            </a:extLst>
          </p:cNvPr>
          <p:cNvPicPr>
            <a:picLocks noChangeAspect="1"/>
          </p:cNvPicPr>
          <p:nvPr/>
        </p:nvPicPr>
        <p:blipFill>
          <a:blip r:embed="rId2"/>
          <a:stretch>
            <a:fillRect/>
          </a:stretch>
        </p:blipFill>
        <p:spPr>
          <a:xfrm>
            <a:off x="8372212" y="319923"/>
            <a:ext cx="3507035" cy="2336156"/>
          </a:xfrm>
          <a:prstGeom prst="rect">
            <a:avLst/>
          </a:prstGeom>
        </p:spPr>
      </p:pic>
    </p:spTree>
    <p:extLst>
      <p:ext uri="{BB962C8B-B14F-4D97-AF65-F5344CB8AC3E}">
        <p14:creationId xmlns:p14="http://schemas.microsoft.com/office/powerpoint/2010/main" val="8312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3E61F1-554E-4AE3-A27E-5EE947ACED37}"/>
              </a:ext>
            </a:extLst>
          </p:cNvPr>
          <p:cNvPicPr>
            <a:picLocks noChangeAspect="1"/>
          </p:cNvPicPr>
          <p:nvPr/>
        </p:nvPicPr>
        <p:blipFill rotWithShape="1">
          <a:blip r:embed="rId2">
            <a:alphaModFix amt="35000"/>
          </a:blip>
          <a:srcRect t="6329" b="9401"/>
          <a:stretch/>
        </p:blipFill>
        <p:spPr>
          <a:xfrm>
            <a:off x="20" y="10"/>
            <a:ext cx="12191980" cy="6857990"/>
          </a:xfrm>
          <a:prstGeom prst="rect">
            <a:avLst/>
          </a:prstGeom>
        </p:spPr>
      </p:pic>
      <p:sp>
        <p:nvSpPr>
          <p:cNvPr id="2" name="Title 1">
            <a:extLst>
              <a:ext uri="{FF2B5EF4-FFF2-40B4-BE49-F238E27FC236}">
                <a16:creationId xmlns:a16="http://schemas.microsoft.com/office/drawing/2014/main" id="{9650BA6C-0B96-409C-9430-95F672621739}"/>
              </a:ext>
            </a:extLst>
          </p:cNvPr>
          <p:cNvSpPr>
            <a:spLocks noGrp="1"/>
          </p:cNvSpPr>
          <p:nvPr>
            <p:ph type="title"/>
          </p:nvPr>
        </p:nvSpPr>
        <p:spPr>
          <a:xfrm>
            <a:off x="838200" y="365125"/>
            <a:ext cx="10515600" cy="1325563"/>
          </a:xfrm>
        </p:spPr>
        <p:txBody>
          <a:bodyPr>
            <a:normAutofit/>
          </a:bodyPr>
          <a:lstStyle/>
          <a:p>
            <a:r>
              <a:rPr lang="en-CA">
                <a:solidFill>
                  <a:srgbClr val="FFFFFF"/>
                </a:solidFill>
              </a:rPr>
              <a:t>Who creates a sermon?</a:t>
            </a:r>
          </a:p>
        </p:txBody>
      </p:sp>
      <p:sp>
        <p:nvSpPr>
          <p:cNvPr id="3" name="Content Placeholder 2">
            <a:extLst>
              <a:ext uri="{FF2B5EF4-FFF2-40B4-BE49-F238E27FC236}">
                <a16:creationId xmlns:a16="http://schemas.microsoft.com/office/drawing/2014/main" id="{72B21F83-5208-46B7-940C-2C74EF6DC644}"/>
              </a:ext>
            </a:extLst>
          </p:cNvPr>
          <p:cNvSpPr>
            <a:spLocks noGrp="1"/>
          </p:cNvSpPr>
          <p:nvPr>
            <p:ph idx="1"/>
          </p:nvPr>
        </p:nvSpPr>
        <p:spPr>
          <a:xfrm>
            <a:off x="838200" y="1825625"/>
            <a:ext cx="10515600" cy="4351338"/>
          </a:xfrm>
        </p:spPr>
        <p:txBody>
          <a:bodyPr>
            <a:normAutofit/>
          </a:bodyPr>
          <a:lstStyle/>
          <a:p>
            <a:pPr marL="0" indent="0">
              <a:buNone/>
            </a:pPr>
            <a:r>
              <a:rPr lang="en-CA" sz="2200">
                <a:solidFill>
                  <a:srgbClr val="FFFFFF"/>
                </a:solidFill>
              </a:rPr>
              <a:t>“I believe every sermon begins and ends with God. Because the word of God is what a preacher wrestles with in the pulpit, and because it is a living word, every sermon is God’s creation as well as the creation of the preacher and the congregation. All three participate in the making of it, with the preacher as their designated voice. </a:t>
            </a:r>
          </a:p>
          <a:p>
            <a:pPr marL="0" indent="0">
              <a:buNone/>
            </a:pPr>
            <a:r>
              <a:rPr lang="en-CA" sz="2200">
                <a:solidFill>
                  <a:srgbClr val="FFFFFF"/>
                </a:solidFill>
              </a:rPr>
              <a:t>It is a delicate job for the one in the pulpit, a balancing act between the text, the congregation and the self. If the preacher leans too far one way, he will side with the text against the congregation and deliver a finger-pointing sermon from on high. If the preacher leans too far the other way, she will side with the congregation against the text and deliver a sermon that stops short of encountering God. </a:t>
            </a:r>
          </a:p>
          <a:p>
            <a:pPr marL="0" indent="0">
              <a:buNone/>
            </a:pPr>
            <a:r>
              <a:rPr lang="en-CA" sz="2200">
                <a:solidFill>
                  <a:srgbClr val="FFFFFF"/>
                </a:solidFill>
              </a:rPr>
              <a:t>What is called for, instead, is a sermon that honors all of its participants, in which preachers speak in their own voices out of their own experience, addressing God on the congregation’s behalf and – with great care and humility – the congregation on God’s behalf.” - Barbara Brown Taylor, 82-83</a:t>
            </a:r>
          </a:p>
        </p:txBody>
      </p:sp>
    </p:spTree>
    <p:extLst>
      <p:ext uri="{BB962C8B-B14F-4D97-AF65-F5344CB8AC3E}">
        <p14:creationId xmlns:p14="http://schemas.microsoft.com/office/powerpoint/2010/main" val="205598149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5C2FC-815B-4B3E-877B-454982B7A8C2}"/>
              </a:ext>
            </a:extLst>
          </p:cNvPr>
          <p:cNvSpPr>
            <a:spLocks noGrp="1"/>
          </p:cNvSpPr>
          <p:nvPr>
            <p:ph type="title"/>
          </p:nvPr>
        </p:nvSpPr>
        <p:spPr/>
        <p:txBody>
          <a:bodyPr/>
          <a:lstStyle/>
          <a:p>
            <a:r>
              <a:rPr lang="en-CA" dirty="0"/>
              <a:t>Preaching pitfalls</a:t>
            </a:r>
          </a:p>
        </p:txBody>
      </p:sp>
      <p:sp>
        <p:nvSpPr>
          <p:cNvPr id="3" name="Content Placeholder 2">
            <a:extLst>
              <a:ext uri="{FF2B5EF4-FFF2-40B4-BE49-F238E27FC236}">
                <a16:creationId xmlns:a16="http://schemas.microsoft.com/office/drawing/2014/main" id="{6663E704-2BFB-4579-9FA6-718A078A56DD}"/>
              </a:ext>
            </a:extLst>
          </p:cNvPr>
          <p:cNvSpPr>
            <a:spLocks noGrp="1"/>
          </p:cNvSpPr>
          <p:nvPr>
            <p:ph idx="1"/>
          </p:nvPr>
        </p:nvSpPr>
        <p:spPr>
          <a:xfrm>
            <a:off x="566057" y="2216103"/>
            <a:ext cx="10787743" cy="4576583"/>
          </a:xfrm>
        </p:spPr>
        <p:txBody>
          <a:bodyPr>
            <a:normAutofit fontScale="92500" lnSpcReduction="10000"/>
          </a:bodyPr>
          <a:lstStyle/>
          <a:p>
            <a:pPr lvl="0"/>
            <a:r>
              <a:rPr lang="en-US" dirty="0"/>
              <a:t>Introducing problem so you can solve it (you are going to hell)</a:t>
            </a:r>
          </a:p>
          <a:p>
            <a:pPr lvl="0"/>
            <a:r>
              <a:rPr lang="en-US" dirty="0"/>
              <a:t>Inciting fear, guilt, uncertainty just so you can alleviate it (are you giving enough?) </a:t>
            </a:r>
          </a:p>
          <a:p>
            <a:pPr lvl="0"/>
            <a:r>
              <a:rPr lang="en-CA" dirty="0"/>
              <a:t>Bait and switch: say you are going to do one thing and do another (how to get your prayers answered; send me money)</a:t>
            </a:r>
          </a:p>
          <a:p>
            <a:pPr lvl="0"/>
            <a:r>
              <a:rPr lang="en-US" dirty="0"/>
              <a:t>Preaching about a problem instead of dealing directly with the person involved (a person has criticized me so I will speak about respecting authority)</a:t>
            </a:r>
          </a:p>
          <a:p>
            <a:pPr lvl="0"/>
            <a:r>
              <a:rPr lang="en-US" dirty="0"/>
              <a:t>Us/them or insider/outsider talk (watch out for those dangerous people who go to public demonstrations)</a:t>
            </a:r>
          </a:p>
          <a:p>
            <a:pPr lvl="0"/>
            <a:r>
              <a:rPr lang="en-US" dirty="0"/>
              <a:t>Overstating things or talking down to people: everyone knows, it is obvious that, the Bible clearly states, no one believes that, etc.</a:t>
            </a:r>
            <a:endParaRPr lang="en-CA" dirty="0"/>
          </a:p>
          <a:p>
            <a:endParaRPr lang="en-CA" dirty="0"/>
          </a:p>
        </p:txBody>
      </p:sp>
      <p:pic>
        <p:nvPicPr>
          <p:cNvPr id="5" name="Picture 4">
            <a:extLst>
              <a:ext uri="{FF2B5EF4-FFF2-40B4-BE49-F238E27FC236}">
                <a16:creationId xmlns:a16="http://schemas.microsoft.com/office/drawing/2014/main" id="{C47DD403-7686-4067-B46D-E801E34A36E0}"/>
              </a:ext>
            </a:extLst>
          </p:cNvPr>
          <p:cNvPicPr>
            <a:picLocks noChangeAspect="1"/>
          </p:cNvPicPr>
          <p:nvPr/>
        </p:nvPicPr>
        <p:blipFill>
          <a:blip r:embed="rId2"/>
          <a:stretch>
            <a:fillRect/>
          </a:stretch>
        </p:blipFill>
        <p:spPr>
          <a:xfrm>
            <a:off x="9049458" y="0"/>
            <a:ext cx="3142541" cy="2118049"/>
          </a:xfrm>
          <a:prstGeom prst="rect">
            <a:avLst/>
          </a:prstGeom>
        </p:spPr>
      </p:pic>
    </p:spTree>
    <p:extLst>
      <p:ext uri="{BB962C8B-B14F-4D97-AF65-F5344CB8AC3E}">
        <p14:creationId xmlns:p14="http://schemas.microsoft.com/office/powerpoint/2010/main" val="49222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327A-BFEC-479A-9153-F108F6ADB882}"/>
              </a:ext>
            </a:extLst>
          </p:cNvPr>
          <p:cNvSpPr>
            <a:spLocks noGrp="1"/>
          </p:cNvSpPr>
          <p:nvPr>
            <p:ph type="title"/>
          </p:nvPr>
        </p:nvSpPr>
        <p:spPr/>
        <p:txBody>
          <a:bodyPr/>
          <a:lstStyle/>
          <a:p>
            <a:r>
              <a:rPr lang="en-CA" dirty="0"/>
              <a:t>A few things to consider…</a:t>
            </a:r>
          </a:p>
        </p:txBody>
      </p:sp>
      <p:sp>
        <p:nvSpPr>
          <p:cNvPr id="3" name="Content Placeholder 2">
            <a:extLst>
              <a:ext uri="{FF2B5EF4-FFF2-40B4-BE49-F238E27FC236}">
                <a16:creationId xmlns:a16="http://schemas.microsoft.com/office/drawing/2014/main" id="{7CF36E46-660A-4375-9B2C-CC83D63F39F9}"/>
              </a:ext>
            </a:extLst>
          </p:cNvPr>
          <p:cNvSpPr>
            <a:spLocks noGrp="1"/>
          </p:cNvSpPr>
          <p:nvPr>
            <p:ph idx="1"/>
          </p:nvPr>
        </p:nvSpPr>
        <p:spPr>
          <a:xfrm>
            <a:off x="528506" y="1825624"/>
            <a:ext cx="7734650" cy="4910735"/>
          </a:xfrm>
        </p:spPr>
        <p:txBody>
          <a:bodyPr>
            <a:normAutofit fontScale="85000" lnSpcReduction="20000"/>
          </a:bodyPr>
          <a:lstStyle/>
          <a:p>
            <a:r>
              <a:rPr lang="en-US" dirty="0"/>
              <a:t>If you are overly self-conscious, you will have a harder time being Holy Spirit-conscious and other-conscious.</a:t>
            </a:r>
            <a:endParaRPr lang="en-CA" dirty="0"/>
          </a:p>
          <a:p>
            <a:pPr lvl="0"/>
            <a:r>
              <a:rPr lang="en-US" dirty="0"/>
              <a:t>Be okay with not knowing things, not presenting final ideas. Ask people to consider things together with you, grapple with struggles together, invite them into the journey.</a:t>
            </a:r>
          </a:p>
          <a:p>
            <a:r>
              <a:rPr lang="en-US" dirty="0"/>
              <a:t>Change up the pace: </a:t>
            </a:r>
          </a:p>
          <a:p>
            <a:pPr lvl="1"/>
            <a:r>
              <a:rPr lang="en-US" dirty="0"/>
              <a:t>Give listeners a chance to reflect, to consider, disagree, or question</a:t>
            </a:r>
          </a:p>
          <a:p>
            <a:pPr lvl="1"/>
            <a:r>
              <a:rPr lang="en-US" dirty="0"/>
              <a:t>Give yourself a chance to notice how people are responding </a:t>
            </a:r>
          </a:p>
          <a:p>
            <a:pPr lvl="0"/>
            <a:r>
              <a:rPr lang="en-US" dirty="0"/>
              <a:t>The hardest parts of a sermon are the beginning and the ending</a:t>
            </a:r>
          </a:p>
          <a:p>
            <a:pPr lvl="1"/>
            <a:r>
              <a:rPr lang="en-US" dirty="0"/>
              <a:t>Beginning: connect with people, arouse curiosity, overcome passivity, fatigue, etc., recognize anxiety, worries, etc.</a:t>
            </a:r>
          </a:p>
          <a:p>
            <a:pPr lvl="1"/>
            <a:r>
              <a:rPr lang="en-US" dirty="0"/>
              <a:t>Ending: what do you want people to remember? What might the Holy Spirit be inviting people to? </a:t>
            </a:r>
          </a:p>
          <a:p>
            <a:pPr lvl="0"/>
            <a:endParaRPr lang="en-CA" dirty="0"/>
          </a:p>
          <a:p>
            <a:endParaRPr lang="en-CA" dirty="0"/>
          </a:p>
        </p:txBody>
      </p:sp>
      <p:pic>
        <p:nvPicPr>
          <p:cNvPr id="4" name="Picture 3">
            <a:extLst>
              <a:ext uri="{FF2B5EF4-FFF2-40B4-BE49-F238E27FC236}">
                <a16:creationId xmlns:a16="http://schemas.microsoft.com/office/drawing/2014/main" id="{E4C14BB5-5267-4F9D-88F1-B6071D4837C3}"/>
              </a:ext>
            </a:extLst>
          </p:cNvPr>
          <p:cNvPicPr>
            <a:picLocks noChangeAspect="1"/>
          </p:cNvPicPr>
          <p:nvPr/>
        </p:nvPicPr>
        <p:blipFill>
          <a:blip r:embed="rId2"/>
          <a:stretch>
            <a:fillRect/>
          </a:stretch>
        </p:blipFill>
        <p:spPr>
          <a:xfrm>
            <a:off x="8263156" y="2059497"/>
            <a:ext cx="3731003" cy="2798253"/>
          </a:xfrm>
          <a:prstGeom prst="rect">
            <a:avLst/>
          </a:prstGeom>
        </p:spPr>
      </p:pic>
    </p:spTree>
    <p:extLst>
      <p:ext uri="{BB962C8B-B14F-4D97-AF65-F5344CB8AC3E}">
        <p14:creationId xmlns:p14="http://schemas.microsoft.com/office/powerpoint/2010/main" val="355522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A362-B915-41A9-8112-D77AC6921202}"/>
              </a:ext>
            </a:extLst>
          </p:cNvPr>
          <p:cNvSpPr>
            <a:spLocks noGrp="1"/>
          </p:cNvSpPr>
          <p:nvPr>
            <p:ph type="title"/>
          </p:nvPr>
        </p:nvSpPr>
        <p:spPr/>
        <p:txBody>
          <a:bodyPr/>
          <a:lstStyle/>
          <a:p>
            <a:r>
              <a:rPr lang="en-CA" dirty="0"/>
              <a:t>Paradigm of preaching</a:t>
            </a:r>
          </a:p>
        </p:txBody>
      </p:sp>
      <p:sp>
        <p:nvSpPr>
          <p:cNvPr id="3" name="Content Placeholder 2">
            <a:extLst>
              <a:ext uri="{FF2B5EF4-FFF2-40B4-BE49-F238E27FC236}">
                <a16:creationId xmlns:a16="http://schemas.microsoft.com/office/drawing/2014/main" id="{AD8FFC1F-B8F9-4126-B6C6-7A5105A43101}"/>
              </a:ext>
            </a:extLst>
          </p:cNvPr>
          <p:cNvSpPr>
            <a:spLocks noGrp="1"/>
          </p:cNvSpPr>
          <p:nvPr>
            <p:ph idx="1"/>
          </p:nvPr>
        </p:nvSpPr>
        <p:spPr>
          <a:xfrm>
            <a:off x="712366" y="2597412"/>
            <a:ext cx="10515600" cy="4351338"/>
          </a:xfrm>
        </p:spPr>
        <p:txBody>
          <a:bodyPr>
            <a:normAutofit fontScale="92500" lnSpcReduction="10000"/>
          </a:bodyPr>
          <a:lstStyle/>
          <a:p>
            <a:r>
              <a:rPr lang="en-US" b="1" dirty="0"/>
              <a:t>Prayer</a:t>
            </a:r>
            <a:r>
              <a:rPr lang="en-US" dirty="0"/>
              <a:t>: “This makes preaching a form of prayer for me, an act of conscious self-offering in which I stand exposed before God and my neighbor, seeking relationship with them both.” (BBT, 89)</a:t>
            </a:r>
          </a:p>
          <a:p>
            <a:r>
              <a:rPr lang="en-CA" b="1" dirty="0"/>
              <a:t>Placing ourselves in God’s hands</a:t>
            </a:r>
            <a:r>
              <a:rPr lang="en-CA" dirty="0"/>
              <a:t>: “The success or failure of any particular sermon seems less important to me than the ongoing process of placing myself in God’s hands.” (BBT, 90)</a:t>
            </a:r>
          </a:p>
          <a:p>
            <a:r>
              <a:rPr lang="en-CA" b="1" dirty="0"/>
              <a:t>Gift</a:t>
            </a:r>
            <a:r>
              <a:rPr lang="en-CA" dirty="0"/>
              <a:t>: Every time I speak, I ask God, “What gift would you have me give these precious ones?” Preaching and teaching put me in the middle of a gift extravaganza. God is giving Godself to us as we gather. I am giving who I am and what I know. People are giving their attention, their responses, their questions. When all parties are truly present, giving and receiving flow into each other and all are enriched. </a:t>
            </a:r>
          </a:p>
        </p:txBody>
      </p:sp>
      <p:pic>
        <p:nvPicPr>
          <p:cNvPr id="4" name="Picture 3">
            <a:extLst>
              <a:ext uri="{FF2B5EF4-FFF2-40B4-BE49-F238E27FC236}">
                <a16:creationId xmlns:a16="http://schemas.microsoft.com/office/drawing/2014/main" id="{518AE435-56AC-4457-8495-4E64EB65CE01}"/>
              </a:ext>
            </a:extLst>
          </p:cNvPr>
          <p:cNvPicPr>
            <a:picLocks noChangeAspect="1"/>
          </p:cNvPicPr>
          <p:nvPr/>
        </p:nvPicPr>
        <p:blipFill>
          <a:blip r:embed="rId2"/>
          <a:stretch>
            <a:fillRect/>
          </a:stretch>
        </p:blipFill>
        <p:spPr>
          <a:xfrm>
            <a:off x="7340367" y="242721"/>
            <a:ext cx="4294464" cy="2147232"/>
          </a:xfrm>
          <a:prstGeom prst="rect">
            <a:avLst/>
          </a:prstGeom>
        </p:spPr>
      </p:pic>
    </p:spTree>
    <p:extLst>
      <p:ext uri="{BB962C8B-B14F-4D97-AF65-F5344CB8AC3E}">
        <p14:creationId xmlns:p14="http://schemas.microsoft.com/office/powerpoint/2010/main" val="71287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BFCC8-7DAF-4D00-8E4F-41D0C0B0ABBB}"/>
              </a:ext>
            </a:extLst>
          </p:cNvPr>
          <p:cNvSpPr>
            <a:spLocks noGrp="1"/>
          </p:cNvSpPr>
          <p:nvPr>
            <p:ph type="title"/>
          </p:nvPr>
        </p:nvSpPr>
        <p:spPr/>
        <p:txBody>
          <a:bodyPr/>
          <a:lstStyle/>
          <a:p>
            <a:r>
              <a:rPr lang="en-US" dirty="0"/>
              <a:t>Exercise</a:t>
            </a:r>
            <a:endParaRPr lang="en-CA" dirty="0"/>
          </a:p>
        </p:txBody>
      </p:sp>
      <p:sp>
        <p:nvSpPr>
          <p:cNvPr id="3" name="Content Placeholder 2">
            <a:extLst>
              <a:ext uri="{FF2B5EF4-FFF2-40B4-BE49-F238E27FC236}">
                <a16:creationId xmlns:a16="http://schemas.microsoft.com/office/drawing/2014/main" id="{F14F8972-31B6-4A17-BE19-4349047FC57F}"/>
              </a:ext>
            </a:extLst>
          </p:cNvPr>
          <p:cNvSpPr>
            <a:spLocks noGrp="1"/>
          </p:cNvSpPr>
          <p:nvPr>
            <p:ph idx="1"/>
          </p:nvPr>
        </p:nvSpPr>
        <p:spPr/>
        <p:txBody>
          <a:bodyPr/>
          <a:lstStyle/>
          <a:p>
            <a:r>
              <a:rPr lang="en-US" dirty="0"/>
              <a:t>What is your paradigm for preaching/teaching? </a:t>
            </a:r>
            <a:r>
              <a:rPr lang="en-CA" dirty="0"/>
              <a:t>(feeding people, comfort, challenge, encounter, etc.) </a:t>
            </a:r>
            <a:endParaRPr lang="en-US" dirty="0"/>
          </a:p>
          <a:p>
            <a:pPr lvl="1"/>
            <a:r>
              <a:rPr lang="en-US" dirty="0"/>
              <a:t>What questions are you asking yourself as you prepare?</a:t>
            </a:r>
          </a:p>
          <a:p>
            <a:pPr lvl="1"/>
            <a:r>
              <a:rPr lang="en-US" dirty="0"/>
              <a:t>What questions do you ask yourself after you have finished?</a:t>
            </a:r>
          </a:p>
          <a:p>
            <a:r>
              <a:rPr lang="en-US" dirty="0"/>
              <a:t>What is a recurring message in your talks? (e.g. justice, encounter, Jesus as central, community, worship, pilgrimage, hope, etc.)</a:t>
            </a:r>
            <a:endParaRPr lang="en-CA" dirty="0"/>
          </a:p>
        </p:txBody>
      </p:sp>
    </p:spTree>
    <p:extLst>
      <p:ext uri="{BB962C8B-B14F-4D97-AF65-F5344CB8AC3E}">
        <p14:creationId xmlns:p14="http://schemas.microsoft.com/office/powerpoint/2010/main" val="74688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6470-B07E-46D8-ABFA-442B0376D71B}"/>
              </a:ext>
            </a:extLst>
          </p:cNvPr>
          <p:cNvSpPr>
            <a:spLocks noGrp="1"/>
          </p:cNvSpPr>
          <p:nvPr>
            <p:ph type="title"/>
          </p:nvPr>
        </p:nvSpPr>
        <p:spPr/>
        <p:txBody>
          <a:bodyPr/>
          <a:lstStyle/>
          <a:p>
            <a:r>
              <a:rPr lang="en-CA" dirty="0"/>
              <a:t>Reading the Scriptures</a:t>
            </a:r>
          </a:p>
        </p:txBody>
      </p:sp>
      <p:sp>
        <p:nvSpPr>
          <p:cNvPr id="3" name="Content Placeholder 2">
            <a:extLst>
              <a:ext uri="{FF2B5EF4-FFF2-40B4-BE49-F238E27FC236}">
                <a16:creationId xmlns:a16="http://schemas.microsoft.com/office/drawing/2014/main" id="{843CC89A-6C4C-417B-8EAC-8B25AB741062}"/>
              </a:ext>
            </a:extLst>
          </p:cNvPr>
          <p:cNvSpPr>
            <a:spLocks noGrp="1"/>
          </p:cNvSpPr>
          <p:nvPr>
            <p:ph idx="1"/>
          </p:nvPr>
        </p:nvSpPr>
        <p:spPr/>
        <p:txBody>
          <a:bodyPr/>
          <a:lstStyle/>
          <a:p>
            <a:r>
              <a:rPr lang="en-CA" dirty="0"/>
              <a:t>What is your experience of listening to Scriptures being read aloud?</a:t>
            </a:r>
          </a:p>
          <a:p>
            <a:r>
              <a:rPr lang="en-CA" dirty="0"/>
              <a:t>What is your experience of reading the Scriptures aloud to a group?</a:t>
            </a:r>
          </a:p>
          <a:p>
            <a:endParaRPr lang="en-CA" dirty="0"/>
          </a:p>
          <a:p>
            <a:endParaRPr lang="en-CA" dirty="0"/>
          </a:p>
        </p:txBody>
      </p:sp>
    </p:spTree>
    <p:extLst>
      <p:ext uri="{BB962C8B-B14F-4D97-AF65-F5344CB8AC3E}">
        <p14:creationId xmlns:p14="http://schemas.microsoft.com/office/powerpoint/2010/main" val="306573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CEC500-AFD2-4729-90AA-D9337538CCCE}"/>
              </a:ext>
            </a:extLst>
          </p:cNvPr>
          <p:cNvSpPr>
            <a:spLocks noGrp="1"/>
          </p:cNvSpPr>
          <p:nvPr>
            <p:ph idx="1"/>
          </p:nvPr>
        </p:nvSpPr>
        <p:spPr>
          <a:xfrm>
            <a:off x="838199" y="357187"/>
            <a:ext cx="10515600" cy="4351338"/>
          </a:xfrm>
        </p:spPr>
        <p:txBody>
          <a:bodyPr/>
          <a:lstStyle/>
          <a:p>
            <a:endParaRPr lang="en-CA" dirty="0"/>
          </a:p>
          <a:p>
            <a:pPr marL="0" indent="0">
              <a:buNone/>
            </a:pPr>
            <a:r>
              <a:rPr lang="en-US" dirty="0"/>
              <a:t>“In most church services the reading of the Word is poorly and hurriedly done. What a missed opportunity! The public reading of God’s Word is an interpretive act that takes skill and thought and has historically been understood as means of grace equal with preaching and sacraments.” – Tim Keller</a:t>
            </a:r>
            <a:endParaRPr lang="en-CA" dirty="0"/>
          </a:p>
          <a:p>
            <a:endParaRPr lang="en-CA" dirty="0"/>
          </a:p>
        </p:txBody>
      </p:sp>
      <p:pic>
        <p:nvPicPr>
          <p:cNvPr id="5" name="Picture 4">
            <a:extLst>
              <a:ext uri="{FF2B5EF4-FFF2-40B4-BE49-F238E27FC236}">
                <a16:creationId xmlns:a16="http://schemas.microsoft.com/office/drawing/2014/main" id="{299FB2B3-87AF-4C0D-8FA5-DA30BEA44C02}"/>
              </a:ext>
            </a:extLst>
          </p:cNvPr>
          <p:cNvPicPr>
            <a:picLocks noChangeAspect="1"/>
          </p:cNvPicPr>
          <p:nvPr/>
        </p:nvPicPr>
        <p:blipFill>
          <a:blip r:embed="rId2"/>
          <a:stretch>
            <a:fillRect/>
          </a:stretch>
        </p:blipFill>
        <p:spPr>
          <a:xfrm>
            <a:off x="3824287" y="3349042"/>
            <a:ext cx="4543425" cy="3028950"/>
          </a:xfrm>
          <a:prstGeom prst="rect">
            <a:avLst/>
          </a:prstGeom>
        </p:spPr>
      </p:pic>
    </p:spTree>
    <p:extLst>
      <p:ext uri="{BB962C8B-B14F-4D97-AF65-F5344CB8AC3E}">
        <p14:creationId xmlns:p14="http://schemas.microsoft.com/office/powerpoint/2010/main" val="393910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1DAC-17F0-43A9-BD4C-61C68719A8D6}"/>
              </a:ext>
            </a:extLst>
          </p:cNvPr>
          <p:cNvSpPr>
            <a:spLocks noGrp="1"/>
          </p:cNvSpPr>
          <p:nvPr>
            <p:ph type="title"/>
          </p:nvPr>
        </p:nvSpPr>
        <p:spPr>
          <a:xfrm>
            <a:off x="838200" y="658739"/>
            <a:ext cx="10515600" cy="1325563"/>
          </a:xfrm>
        </p:spPr>
        <p:txBody>
          <a:bodyPr>
            <a:normAutofit/>
          </a:bodyPr>
          <a:lstStyle/>
          <a:p>
            <a:r>
              <a:rPr lang="en-US" dirty="0"/>
              <a:t>How do you measure if a sermon or talk “worked?”</a:t>
            </a:r>
            <a:endParaRPr lang="en-CA" dirty="0"/>
          </a:p>
        </p:txBody>
      </p:sp>
      <p:pic>
        <p:nvPicPr>
          <p:cNvPr id="4" name="Content Placeholder 3">
            <a:extLst>
              <a:ext uri="{FF2B5EF4-FFF2-40B4-BE49-F238E27FC236}">
                <a16:creationId xmlns:a16="http://schemas.microsoft.com/office/drawing/2014/main" id="{4B545E8F-D17A-4AFF-A5C7-02ACF0D1EFB1}"/>
              </a:ext>
            </a:extLst>
          </p:cNvPr>
          <p:cNvPicPr>
            <a:picLocks noGrp="1" noChangeAspect="1"/>
          </p:cNvPicPr>
          <p:nvPr>
            <p:ph idx="1"/>
          </p:nvPr>
        </p:nvPicPr>
        <p:blipFill>
          <a:blip r:embed="rId2"/>
          <a:stretch>
            <a:fillRect/>
          </a:stretch>
        </p:blipFill>
        <p:spPr>
          <a:xfrm>
            <a:off x="2169421" y="2320575"/>
            <a:ext cx="7735712" cy="4351338"/>
          </a:xfrm>
          <a:prstGeom prst="rect">
            <a:avLst/>
          </a:prstGeom>
        </p:spPr>
      </p:pic>
    </p:spTree>
    <p:extLst>
      <p:ext uri="{BB962C8B-B14F-4D97-AF65-F5344CB8AC3E}">
        <p14:creationId xmlns:p14="http://schemas.microsoft.com/office/powerpoint/2010/main" val="3282829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BE09-C8CB-4CF1-8753-8BF36EFB245A}"/>
              </a:ext>
            </a:extLst>
          </p:cNvPr>
          <p:cNvSpPr>
            <a:spLocks noGrp="1"/>
          </p:cNvSpPr>
          <p:nvPr>
            <p:ph type="title"/>
          </p:nvPr>
        </p:nvSpPr>
        <p:spPr/>
        <p:txBody>
          <a:bodyPr/>
          <a:lstStyle/>
          <a:p>
            <a:r>
              <a:rPr lang="en-CA" dirty="0"/>
              <a:t>Reading the Scriptures (a brief history)</a:t>
            </a:r>
          </a:p>
        </p:txBody>
      </p:sp>
      <p:sp>
        <p:nvSpPr>
          <p:cNvPr id="3" name="Content Placeholder 2">
            <a:extLst>
              <a:ext uri="{FF2B5EF4-FFF2-40B4-BE49-F238E27FC236}">
                <a16:creationId xmlns:a16="http://schemas.microsoft.com/office/drawing/2014/main" id="{445615F0-D979-4292-8277-CAD5B8E46416}"/>
              </a:ext>
            </a:extLst>
          </p:cNvPr>
          <p:cNvSpPr>
            <a:spLocks noGrp="1"/>
          </p:cNvSpPr>
          <p:nvPr>
            <p:ph idx="1"/>
          </p:nvPr>
        </p:nvSpPr>
        <p:spPr>
          <a:xfrm>
            <a:off x="528506" y="1825625"/>
            <a:ext cx="7298422" cy="4734566"/>
          </a:xfrm>
        </p:spPr>
        <p:txBody>
          <a:bodyPr>
            <a:normAutofit fontScale="85000" lnSpcReduction="20000"/>
          </a:bodyPr>
          <a:lstStyle/>
          <a:p>
            <a:r>
              <a:rPr lang="en-CA" dirty="0"/>
              <a:t>Moses gathers the people together at Mt. Sinai and read the words given by God. They reminded the people where they came from, who they were, the new future they were called to</a:t>
            </a:r>
          </a:p>
          <a:p>
            <a:r>
              <a:rPr lang="en-CA" dirty="0"/>
              <a:t>Oral culture: telling a collective history, part of a collective journey (Deut. 31:11)</a:t>
            </a:r>
          </a:p>
          <a:p>
            <a:r>
              <a:rPr lang="en-CA" dirty="0"/>
              <a:t>When Israelites arrived in the Promised Land, Joshua read the sacred words to them </a:t>
            </a:r>
          </a:p>
          <a:p>
            <a:r>
              <a:rPr lang="en-CA" dirty="0"/>
              <a:t>Public reading of sacred texts not mentioned for several centuries</a:t>
            </a:r>
          </a:p>
          <a:p>
            <a:r>
              <a:rPr lang="en-CA" dirty="0"/>
              <a:t>Centuries later, Josiah rediscovered the Scriptures and called the people together to have them read aloud</a:t>
            </a:r>
          </a:p>
          <a:p>
            <a:r>
              <a:rPr lang="en-CA" dirty="0"/>
              <a:t>Public reading of Scripture waned again, and the public reading of the sacred texts again associated with people returning to God (Neh. 8:1,8)</a:t>
            </a:r>
          </a:p>
        </p:txBody>
      </p:sp>
      <p:pic>
        <p:nvPicPr>
          <p:cNvPr id="4" name="Picture 3">
            <a:extLst>
              <a:ext uri="{FF2B5EF4-FFF2-40B4-BE49-F238E27FC236}">
                <a16:creationId xmlns:a16="http://schemas.microsoft.com/office/drawing/2014/main" id="{2EDE3A45-8B09-4F3F-BAD6-C9E5CD52C216}"/>
              </a:ext>
            </a:extLst>
          </p:cNvPr>
          <p:cNvPicPr>
            <a:picLocks noChangeAspect="1"/>
          </p:cNvPicPr>
          <p:nvPr/>
        </p:nvPicPr>
        <p:blipFill>
          <a:blip r:embed="rId2"/>
          <a:stretch>
            <a:fillRect/>
          </a:stretch>
        </p:blipFill>
        <p:spPr>
          <a:xfrm>
            <a:off x="7997077" y="2274094"/>
            <a:ext cx="3928047" cy="2678928"/>
          </a:xfrm>
          <a:prstGeom prst="rect">
            <a:avLst/>
          </a:prstGeom>
        </p:spPr>
      </p:pic>
    </p:spTree>
    <p:extLst>
      <p:ext uri="{BB962C8B-B14F-4D97-AF65-F5344CB8AC3E}">
        <p14:creationId xmlns:p14="http://schemas.microsoft.com/office/powerpoint/2010/main" val="137338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3C4A-480B-4EF4-9A62-63B66343B1B4}"/>
              </a:ext>
            </a:extLst>
          </p:cNvPr>
          <p:cNvSpPr>
            <a:spLocks noGrp="1"/>
          </p:cNvSpPr>
          <p:nvPr>
            <p:ph type="title"/>
          </p:nvPr>
        </p:nvSpPr>
        <p:spPr/>
        <p:txBody>
          <a:bodyPr/>
          <a:lstStyle/>
          <a:p>
            <a:r>
              <a:rPr lang="en-CA" dirty="0"/>
              <a:t>Reading the Scriptures in the Church</a:t>
            </a:r>
          </a:p>
        </p:txBody>
      </p:sp>
      <p:sp>
        <p:nvSpPr>
          <p:cNvPr id="3" name="Content Placeholder 2">
            <a:extLst>
              <a:ext uri="{FF2B5EF4-FFF2-40B4-BE49-F238E27FC236}">
                <a16:creationId xmlns:a16="http://schemas.microsoft.com/office/drawing/2014/main" id="{BE5C7C81-700D-4B1D-9C65-3BE249CD22B3}"/>
              </a:ext>
            </a:extLst>
          </p:cNvPr>
          <p:cNvSpPr>
            <a:spLocks noGrp="1"/>
          </p:cNvSpPr>
          <p:nvPr>
            <p:ph idx="1"/>
          </p:nvPr>
        </p:nvSpPr>
        <p:spPr>
          <a:xfrm>
            <a:off x="838200" y="1639297"/>
            <a:ext cx="10515600" cy="4351338"/>
          </a:xfrm>
        </p:spPr>
        <p:txBody>
          <a:bodyPr/>
          <a:lstStyle/>
          <a:p>
            <a:r>
              <a:rPr lang="en-CA" dirty="0"/>
              <a:t>Weekly readings in the synagogue (Luke 4:18-19)</a:t>
            </a:r>
          </a:p>
          <a:p>
            <a:r>
              <a:rPr lang="en-CA" dirty="0"/>
              <a:t>Letters of apostles read aloud to the churches (Col. 4:16)</a:t>
            </a:r>
          </a:p>
          <a:p>
            <a:r>
              <a:rPr lang="en-CA" dirty="0"/>
              <a:t>Before the printing press, most people encountered the Bible through public reading</a:t>
            </a:r>
          </a:p>
          <a:p>
            <a:r>
              <a:rPr lang="en-CA" dirty="0"/>
              <a:t>Today, reading the Bible is considered more a silent, private activity, less a communal, oral event</a:t>
            </a:r>
          </a:p>
          <a:p>
            <a:endParaRPr lang="en-CA" dirty="0"/>
          </a:p>
        </p:txBody>
      </p:sp>
      <p:pic>
        <p:nvPicPr>
          <p:cNvPr id="4" name="Picture 3">
            <a:extLst>
              <a:ext uri="{FF2B5EF4-FFF2-40B4-BE49-F238E27FC236}">
                <a16:creationId xmlns:a16="http://schemas.microsoft.com/office/drawing/2014/main" id="{45C34130-A33C-4E8C-9430-EA25A4CF2220}"/>
              </a:ext>
            </a:extLst>
          </p:cNvPr>
          <p:cNvPicPr>
            <a:picLocks noChangeAspect="1"/>
          </p:cNvPicPr>
          <p:nvPr/>
        </p:nvPicPr>
        <p:blipFill>
          <a:blip r:embed="rId2"/>
          <a:stretch>
            <a:fillRect/>
          </a:stretch>
        </p:blipFill>
        <p:spPr>
          <a:xfrm>
            <a:off x="6837028" y="4255486"/>
            <a:ext cx="3527189" cy="2361997"/>
          </a:xfrm>
          <a:prstGeom prst="rect">
            <a:avLst/>
          </a:prstGeom>
        </p:spPr>
      </p:pic>
    </p:spTree>
    <p:extLst>
      <p:ext uri="{BB962C8B-B14F-4D97-AF65-F5344CB8AC3E}">
        <p14:creationId xmlns:p14="http://schemas.microsoft.com/office/powerpoint/2010/main" val="182271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16CF-C479-4F02-BBD8-A97E6ACBA4FC}"/>
              </a:ext>
            </a:extLst>
          </p:cNvPr>
          <p:cNvSpPr>
            <a:spLocks noGrp="1"/>
          </p:cNvSpPr>
          <p:nvPr>
            <p:ph type="title"/>
          </p:nvPr>
        </p:nvSpPr>
        <p:spPr>
          <a:xfrm>
            <a:off x="3070370" y="365125"/>
            <a:ext cx="8283429" cy="1325563"/>
          </a:xfrm>
        </p:spPr>
        <p:txBody>
          <a:bodyPr/>
          <a:lstStyle/>
          <a:p>
            <a:r>
              <a:rPr lang="en-CA" dirty="0"/>
              <a:t>Why is it important to read </a:t>
            </a:r>
            <a:br>
              <a:rPr lang="en-CA" dirty="0"/>
            </a:br>
            <a:r>
              <a:rPr lang="en-CA" dirty="0"/>
              <a:t>the Scriptures together?</a:t>
            </a:r>
          </a:p>
        </p:txBody>
      </p:sp>
      <p:pic>
        <p:nvPicPr>
          <p:cNvPr id="4" name="Content Placeholder 3">
            <a:extLst>
              <a:ext uri="{FF2B5EF4-FFF2-40B4-BE49-F238E27FC236}">
                <a16:creationId xmlns:a16="http://schemas.microsoft.com/office/drawing/2014/main" id="{5D9D87BC-6F00-4099-A1BE-BF8898FA800E}"/>
              </a:ext>
            </a:extLst>
          </p:cNvPr>
          <p:cNvPicPr>
            <a:picLocks noGrp="1" noChangeAspect="1"/>
          </p:cNvPicPr>
          <p:nvPr>
            <p:ph idx="1"/>
          </p:nvPr>
        </p:nvPicPr>
        <p:blipFill>
          <a:blip r:embed="rId2"/>
          <a:stretch>
            <a:fillRect/>
          </a:stretch>
        </p:blipFill>
        <p:spPr>
          <a:xfrm>
            <a:off x="3238500" y="2096294"/>
            <a:ext cx="5715000" cy="3810000"/>
          </a:xfrm>
          <a:prstGeom prst="rect">
            <a:avLst/>
          </a:prstGeom>
        </p:spPr>
      </p:pic>
    </p:spTree>
    <p:extLst>
      <p:ext uri="{BB962C8B-B14F-4D97-AF65-F5344CB8AC3E}">
        <p14:creationId xmlns:p14="http://schemas.microsoft.com/office/powerpoint/2010/main" val="3390007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6D50-D650-4C3A-BE85-A8FDDB2D3868}"/>
              </a:ext>
            </a:extLst>
          </p:cNvPr>
          <p:cNvSpPr>
            <a:spLocks noGrp="1"/>
          </p:cNvSpPr>
          <p:nvPr>
            <p:ph type="title"/>
          </p:nvPr>
        </p:nvSpPr>
        <p:spPr/>
        <p:txBody>
          <a:bodyPr/>
          <a:lstStyle/>
          <a:p>
            <a:r>
              <a:rPr lang="en-US" dirty="0"/>
              <a:t>Isaiah 40:1-5</a:t>
            </a:r>
            <a:br>
              <a:rPr lang="en-US" dirty="0"/>
            </a:br>
            <a:r>
              <a:rPr lang="en-US" sz="2400" dirty="0"/>
              <a:t>Common English Bible</a:t>
            </a:r>
            <a:endParaRPr lang="en-CA" dirty="0"/>
          </a:p>
        </p:txBody>
      </p:sp>
      <p:sp>
        <p:nvSpPr>
          <p:cNvPr id="3" name="Content Placeholder 2">
            <a:extLst>
              <a:ext uri="{FF2B5EF4-FFF2-40B4-BE49-F238E27FC236}">
                <a16:creationId xmlns:a16="http://schemas.microsoft.com/office/drawing/2014/main" id="{64E7D25B-A0A6-4E23-946C-959304B45586}"/>
              </a:ext>
            </a:extLst>
          </p:cNvPr>
          <p:cNvSpPr>
            <a:spLocks noGrp="1"/>
          </p:cNvSpPr>
          <p:nvPr>
            <p:ph idx="1"/>
          </p:nvPr>
        </p:nvSpPr>
        <p:spPr/>
        <p:txBody>
          <a:bodyPr>
            <a:normAutofit fontScale="92500" lnSpcReduction="20000"/>
          </a:bodyPr>
          <a:lstStyle/>
          <a:p>
            <a:pPr marL="0" indent="0" algn="l">
              <a:buNone/>
            </a:pPr>
            <a:r>
              <a:rPr lang="en-US" b="0" i="0" dirty="0">
                <a:solidFill>
                  <a:srgbClr val="000000"/>
                </a:solidFill>
                <a:effectLst/>
                <a:latin typeface="system-ui"/>
              </a:rPr>
              <a:t>Comfort, comfort my people! says your God.</a:t>
            </a:r>
            <a:br>
              <a:rPr lang="en-US" b="0" i="0" dirty="0">
                <a:solidFill>
                  <a:srgbClr val="000000"/>
                </a:solidFill>
                <a:effectLst/>
                <a:latin typeface="system-ui"/>
              </a:rPr>
            </a:br>
            <a:r>
              <a:rPr lang="en-US" b="0" i="0" dirty="0">
                <a:solidFill>
                  <a:srgbClr val="000000"/>
                </a:solidFill>
                <a:effectLst/>
                <a:latin typeface="system-ui"/>
              </a:rPr>
              <a:t>Speak compassionately to Jerusalem,</a:t>
            </a:r>
            <a:br>
              <a:rPr lang="en-US" b="0" i="0" dirty="0">
                <a:solidFill>
                  <a:srgbClr val="000000"/>
                </a:solidFill>
                <a:effectLst/>
                <a:latin typeface="system-ui"/>
              </a:rPr>
            </a:br>
            <a:r>
              <a:rPr lang="en-US" b="0" i="0" dirty="0">
                <a:solidFill>
                  <a:srgbClr val="000000"/>
                </a:solidFill>
                <a:effectLst/>
                <a:latin typeface="system-ui"/>
              </a:rPr>
              <a:t>and proclaim to her that her compulsory service has ended,</a:t>
            </a:r>
            <a:br>
              <a:rPr lang="en-US" b="0" i="0" dirty="0">
                <a:solidFill>
                  <a:srgbClr val="000000"/>
                </a:solidFill>
                <a:effectLst/>
                <a:latin typeface="system-ui"/>
              </a:rPr>
            </a:br>
            <a:r>
              <a:rPr lang="en-US" b="0" i="0" dirty="0">
                <a:solidFill>
                  <a:srgbClr val="000000"/>
                </a:solidFill>
                <a:effectLst/>
                <a:latin typeface="system-ui"/>
              </a:rPr>
              <a:t>that her penalty has been paid,</a:t>
            </a:r>
            <a:br>
              <a:rPr lang="en-US" b="0" i="0" dirty="0">
                <a:solidFill>
                  <a:srgbClr val="000000"/>
                </a:solidFill>
                <a:effectLst/>
                <a:latin typeface="system-ui"/>
              </a:rPr>
            </a:br>
            <a:r>
              <a:rPr lang="en-US" b="0" i="0" dirty="0">
                <a:solidFill>
                  <a:srgbClr val="000000"/>
                </a:solidFill>
                <a:effectLst/>
                <a:latin typeface="system-ui"/>
              </a:rPr>
              <a:t>that she has received from the </a:t>
            </a:r>
            <a:r>
              <a:rPr lang="en-US" b="0" i="0" cap="small" dirty="0">
                <a:solidFill>
                  <a:srgbClr val="000000"/>
                </a:solidFill>
                <a:effectLst/>
                <a:latin typeface="system-ui"/>
              </a:rPr>
              <a:t>Lord</a:t>
            </a:r>
            <a:r>
              <a:rPr lang="en-US" b="0" i="0" dirty="0">
                <a:solidFill>
                  <a:srgbClr val="000000"/>
                </a:solidFill>
                <a:effectLst/>
                <a:latin typeface="system-ui"/>
              </a:rPr>
              <a:t>’s hand double for all her sins!</a:t>
            </a:r>
          </a:p>
          <a:p>
            <a:pPr marL="0" indent="0" algn="l">
              <a:buNone/>
            </a:pPr>
            <a:r>
              <a:rPr lang="en-US" b="0" i="0" dirty="0">
                <a:solidFill>
                  <a:srgbClr val="000000"/>
                </a:solidFill>
                <a:effectLst/>
                <a:latin typeface="system-ui"/>
              </a:rPr>
              <a:t>A voice is crying out: “Clear the </a:t>
            </a:r>
            <a:r>
              <a:rPr lang="en-US" b="0" i="0" cap="small" dirty="0">
                <a:solidFill>
                  <a:srgbClr val="000000"/>
                </a:solidFill>
                <a:effectLst/>
                <a:latin typeface="system-ui"/>
              </a:rPr>
              <a:t>Lord</a:t>
            </a:r>
            <a:r>
              <a:rPr lang="en-US" b="0" i="0" dirty="0">
                <a:solidFill>
                  <a:srgbClr val="000000"/>
                </a:solidFill>
                <a:effectLst/>
                <a:latin typeface="system-ui"/>
              </a:rPr>
              <a:t>’s way in the desert!</a:t>
            </a:r>
            <a:br>
              <a:rPr lang="en-US" b="0" i="0" dirty="0">
                <a:solidFill>
                  <a:srgbClr val="000000"/>
                </a:solidFill>
                <a:effectLst/>
                <a:latin typeface="system-ui"/>
              </a:rPr>
            </a:br>
            <a:r>
              <a:rPr lang="en-US" b="0" i="0" dirty="0">
                <a:solidFill>
                  <a:srgbClr val="000000"/>
                </a:solidFill>
                <a:effectLst/>
                <a:latin typeface="system-ui"/>
              </a:rPr>
              <a:t>Make a level highway in the wilderness for our God!</a:t>
            </a:r>
            <a:br>
              <a:rPr lang="en-US" b="0" i="0" dirty="0">
                <a:solidFill>
                  <a:srgbClr val="000000"/>
                </a:solidFill>
                <a:effectLst/>
                <a:latin typeface="system-ui"/>
              </a:rPr>
            </a:br>
            <a:r>
              <a:rPr lang="en-US" b="0" i="0" dirty="0">
                <a:solidFill>
                  <a:srgbClr val="000000"/>
                </a:solidFill>
                <a:effectLst/>
                <a:latin typeface="system-ui"/>
              </a:rPr>
              <a:t>Every valley will be raised up,</a:t>
            </a:r>
            <a:br>
              <a:rPr lang="en-US" b="0" i="0" dirty="0">
                <a:solidFill>
                  <a:srgbClr val="000000"/>
                </a:solidFill>
                <a:effectLst/>
                <a:latin typeface="system-ui"/>
              </a:rPr>
            </a:br>
            <a:r>
              <a:rPr lang="en-US" b="0" i="0" dirty="0">
                <a:solidFill>
                  <a:srgbClr val="000000"/>
                </a:solidFill>
                <a:effectLst/>
                <a:latin typeface="system-ui"/>
              </a:rPr>
              <a:t>and every mountain and hill will be flattened.</a:t>
            </a:r>
            <a:br>
              <a:rPr lang="en-US" b="0" i="0" dirty="0">
                <a:solidFill>
                  <a:srgbClr val="000000"/>
                </a:solidFill>
                <a:effectLst/>
                <a:latin typeface="system-ui"/>
              </a:rPr>
            </a:br>
            <a:r>
              <a:rPr lang="en-US" b="0" i="0" dirty="0">
                <a:solidFill>
                  <a:srgbClr val="000000"/>
                </a:solidFill>
                <a:effectLst/>
                <a:latin typeface="system-ui"/>
              </a:rPr>
              <a:t>Uneven ground will become level,</a:t>
            </a:r>
            <a:br>
              <a:rPr lang="en-US" b="0" i="0" dirty="0">
                <a:solidFill>
                  <a:srgbClr val="000000"/>
                </a:solidFill>
                <a:effectLst/>
                <a:latin typeface="system-ui"/>
              </a:rPr>
            </a:br>
            <a:r>
              <a:rPr lang="en-US" b="0" i="0" dirty="0">
                <a:solidFill>
                  <a:srgbClr val="000000"/>
                </a:solidFill>
                <a:effectLst/>
                <a:latin typeface="system-ui"/>
              </a:rPr>
              <a:t>and rough terrain a valley plain.</a:t>
            </a:r>
            <a:br>
              <a:rPr lang="en-US" b="0" i="0" dirty="0">
                <a:solidFill>
                  <a:srgbClr val="000000"/>
                </a:solidFill>
                <a:effectLst/>
                <a:latin typeface="system-ui"/>
              </a:rPr>
            </a:br>
            <a:r>
              <a:rPr lang="en-US" b="0" i="0" dirty="0">
                <a:solidFill>
                  <a:srgbClr val="000000"/>
                </a:solidFill>
                <a:effectLst/>
                <a:latin typeface="system-ui"/>
              </a:rPr>
              <a:t>The </a:t>
            </a:r>
            <a:r>
              <a:rPr lang="en-US" b="0" i="0" cap="small" dirty="0">
                <a:solidFill>
                  <a:srgbClr val="000000"/>
                </a:solidFill>
                <a:effectLst/>
                <a:latin typeface="system-ui"/>
              </a:rPr>
              <a:t>Lord</a:t>
            </a:r>
            <a:r>
              <a:rPr lang="en-US" b="0" i="0" dirty="0">
                <a:solidFill>
                  <a:srgbClr val="000000"/>
                </a:solidFill>
                <a:effectLst/>
                <a:latin typeface="system-ui"/>
              </a:rPr>
              <a:t>’s glory will appear,</a:t>
            </a:r>
            <a:br>
              <a:rPr lang="en-US" b="0" i="0" dirty="0">
                <a:solidFill>
                  <a:srgbClr val="000000"/>
                </a:solidFill>
                <a:effectLst/>
                <a:latin typeface="system-ui"/>
              </a:rPr>
            </a:br>
            <a:r>
              <a:rPr lang="en-US" b="0" i="0" dirty="0">
                <a:solidFill>
                  <a:srgbClr val="000000"/>
                </a:solidFill>
                <a:effectLst/>
                <a:latin typeface="system-ui"/>
              </a:rPr>
              <a:t>and all humanity will see it together;</a:t>
            </a:r>
            <a:br>
              <a:rPr lang="en-US" b="0" i="0" dirty="0">
                <a:solidFill>
                  <a:srgbClr val="000000"/>
                </a:solidFill>
                <a:effectLst/>
                <a:latin typeface="system-ui"/>
              </a:rPr>
            </a:br>
            <a:r>
              <a:rPr lang="en-US" b="0" i="0" dirty="0">
                <a:solidFill>
                  <a:srgbClr val="000000"/>
                </a:solidFill>
                <a:effectLst/>
                <a:latin typeface="system-ui"/>
              </a:rPr>
              <a:t>the </a:t>
            </a:r>
            <a:r>
              <a:rPr lang="en-US" b="0" i="0" cap="small" dirty="0">
                <a:solidFill>
                  <a:srgbClr val="000000"/>
                </a:solidFill>
                <a:effectLst/>
                <a:latin typeface="system-ui"/>
              </a:rPr>
              <a:t>Lord</a:t>
            </a:r>
            <a:r>
              <a:rPr lang="en-US" b="0" i="0" dirty="0">
                <a:solidFill>
                  <a:srgbClr val="000000"/>
                </a:solidFill>
                <a:effectLst/>
                <a:latin typeface="system-ui"/>
              </a:rPr>
              <a:t>’s mouth has commanded it.”</a:t>
            </a:r>
          </a:p>
          <a:p>
            <a:endParaRPr lang="en-CA" dirty="0"/>
          </a:p>
        </p:txBody>
      </p:sp>
    </p:spTree>
    <p:extLst>
      <p:ext uri="{BB962C8B-B14F-4D97-AF65-F5344CB8AC3E}">
        <p14:creationId xmlns:p14="http://schemas.microsoft.com/office/powerpoint/2010/main" val="3896370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83B6-C790-4CD1-8E7D-7C7DB4505D4F}"/>
              </a:ext>
            </a:extLst>
          </p:cNvPr>
          <p:cNvSpPr>
            <a:spLocks noGrp="1"/>
          </p:cNvSpPr>
          <p:nvPr>
            <p:ph type="title"/>
          </p:nvPr>
        </p:nvSpPr>
        <p:spPr/>
        <p:txBody>
          <a:bodyPr/>
          <a:lstStyle/>
          <a:p>
            <a:r>
              <a:rPr lang="en-CA" dirty="0"/>
              <a:t>Questions</a:t>
            </a:r>
          </a:p>
        </p:txBody>
      </p:sp>
      <p:pic>
        <p:nvPicPr>
          <p:cNvPr id="8" name="Picture 7">
            <a:extLst>
              <a:ext uri="{FF2B5EF4-FFF2-40B4-BE49-F238E27FC236}">
                <a16:creationId xmlns:a16="http://schemas.microsoft.com/office/drawing/2014/main" id="{70B7B368-7447-4453-991D-67A6B30A5C51}"/>
              </a:ext>
            </a:extLst>
          </p:cNvPr>
          <p:cNvPicPr>
            <a:picLocks noChangeAspect="1"/>
          </p:cNvPicPr>
          <p:nvPr/>
        </p:nvPicPr>
        <p:blipFill>
          <a:blip r:embed="rId2"/>
          <a:stretch>
            <a:fillRect/>
          </a:stretch>
        </p:blipFill>
        <p:spPr>
          <a:xfrm>
            <a:off x="5581954" y="2000249"/>
            <a:ext cx="4048125" cy="2286000"/>
          </a:xfrm>
          <a:prstGeom prst="rect">
            <a:avLst/>
          </a:prstGeom>
        </p:spPr>
      </p:pic>
      <p:pic>
        <p:nvPicPr>
          <p:cNvPr id="9" name="Picture 8">
            <a:extLst>
              <a:ext uri="{FF2B5EF4-FFF2-40B4-BE49-F238E27FC236}">
                <a16:creationId xmlns:a16="http://schemas.microsoft.com/office/drawing/2014/main" id="{FD300F11-DEAA-47E0-8057-33206D631C4A}"/>
              </a:ext>
            </a:extLst>
          </p:cNvPr>
          <p:cNvPicPr>
            <a:picLocks noChangeAspect="1"/>
          </p:cNvPicPr>
          <p:nvPr/>
        </p:nvPicPr>
        <p:blipFill>
          <a:blip r:embed="rId3"/>
          <a:stretch>
            <a:fillRect/>
          </a:stretch>
        </p:blipFill>
        <p:spPr>
          <a:xfrm>
            <a:off x="2494502" y="2000249"/>
            <a:ext cx="2857500" cy="2857500"/>
          </a:xfrm>
          <a:prstGeom prst="rect">
            <a:avLst/>
          </a:prstGeom>
        </p:spPr>
      </p:pic>
      <p:sp>
        <p:nvSpPr>
          <p:cNvPr id="3" name="TextBox 2">
            <a:extLst>
              <a:ext uri="{FF2B5EF4-FFF2-40B4-BE49-F238E27FC236}">
                <a16:creationId xmlns:a16="http://schemas.microsoft.com/office/drawing/2014/main" id="{B3E16D6E-3A8A-4020-A2BE-D7ED3BFE7F76}"/>
              </a:ext>
            </a:extLst>
          </p:cNvPr>
          <p:cNvSpPr txBox="1"/>
          <p:nvPr/>
        </p:nvSpPr>
        <p:spPr>
          <a:xfrm>
            <a:off x="3778346" y="5292546"/>
            <a:ext cx="4635308" cy="1200329"/>
          </a:xfrm>
          <a:prstGeom prst="rect">
            <a:avLst/>
          </a:prstGeom>
          <a:noFill/>
        </p:spPr>
        <p:txBody>
          <a:bodyPr wrap="none" rtlCol="0">
            <a:spAutoFit/>
          </a:bodyPr>
          <a:lstStyle/>
          <a:p>
            <a:r>
              <a:rPr lang="en-US" dirty="0"/>
              <a:t>Feedback on course: </a:t>
            </a:r>
          </a:p>
          <a:p>
            <a:r>
              <a:rPr lang="en-US" dirty="0"/>
              <a:t>What were the points that resonated with you?</a:t>
            </a:r>
          </a:p>
          <a:p>
            <a:r>
              <a:rPr lang="en-US" dirty="0"/>
              <a:t>What made them memorable?</a:t>
            </a:r>
          </a:p>
          <a:p>
            <a:r>
              <a:rPr lang="en-US" dirty="0"/>
              <a:t>What were the obstacles to engaging?</a:t>
            </a:r>
            <a:endParaRPr lang="en-CA" dirty="0"/>
          </a:p>
        </p:txBody>
      </p:sp>
    </p:spTree>
    <p:extLst>
      <p:ext uri="{BB962C8B-B14F-4D97-AF65-F5344CB8AC3E}">
        <p14:creationId xmlns:p14="http://schemas.microsoft.com/office/powerpoint/2010/main" val="313235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5F2F-C346-4B14-81C0-824146BD8B52}"/>
              </a:ext>
            </a:extLst>
          </p:cNvPr>
          <p:cNvSpPr>
            <a:spLocks noGrp="1"/>
          </p:cNvSpPr>
          <p:nvPr>
            <p:ph type="title"/>
          </p:nvPr>
        </p:nvSpPr>
        <p:spPr>
          <a:xfrm>
            <a:off x="838200" y="114168"/>
            <a:ext cx="10515600" cy="1325563"/>
          </a:xfrm>
        </p:spPr>
        <p:txBody>
          <a:bodyPr/>
          <a:lstStyle/>
          <a:p>
            <a:r>
              <a:rPr lang="en-CA" dirty="0"/>
              <a:t>What makes a sermon “work?”</a:t>
            </a:r>
          </a:p>
        </p:txBody>
      </p:sp>
      <p:sp>
        <p:nvSpPr>
          <p:cNvPr id="3" name="Content Placeholder 2">
            <a:extLst>
              <a:ext uri="{FF2B5EF4-FFF2-40B4-BE49-F238E27FC236}">
                <a16:creationId xmlns:a16="http://schemas.microsoft.com/office/drawing/2014/main" id="{0576467B-316F-4B5B-87BE-03C787EF11F8}"/>
              </a:ext>
            </a:extLst>
          </p:cNvPr>
          <p:cNvSpPr>
            <a:spLocks noGrp="1"/>
          </p:cNvSpPr>
          <p:nvPr>
            <p:ph idx="1"/>
          </p:nvPr>
        </p:nvSpPr>
        <p:spPr>
          <a:xfrm>
            <a:off x="762699" y="1439731"/>
            <a:ext cx="10515600" cy="4351338"/>
          </a:xfrm>
        </p:spPr>
        <p:txBody>
          <a:bodyPr>
            <a:normAutofit lnSpcReduction="10000"/>
          </a:bodyPr>
          <a:lstStyle/>
          <a:p>
            <a:pPr marL="0" indent="0">
              <a:buNone/>
            </a:pPr>
            <a:r>
              <a:rPr lang="en-US" dirty="0"/>
              <a:t>“When the door opens in a sermon, it is because God has consented to be present. Sometimes it happens and sometimes it doesn’t. When it does, there is no mistaking it. Fresh air pours into a stale room. Light crowds out all shadows. When it doesn’t, that may have as much to do with our own failure to be present as with God’s. </a:t>
            </a:r>
          </a:p>
          <a:p>
            <a:pPr marL="0" indent="0">
              <a:buNone/>
            </a:pPr>
            <a:r>
              <a:rPr lang="en-US" dirty="0"/>
              <a:t>Some preachers will pound away at a sermon without ever finding the handle to it, and some congregations will sit and stare at an open door without ever walking through it, but even our incompetence cannot shut God out for long. The living word of God is more able that we are. If we will remain with it, it will heal us, because God is in it.” - Barbara Brown Taylor, 85</a:t>
            </a:r>
            <a:endParaRPr lang="en-CA" dirty="0"/>
          </a:p>
          <a:p>
            <a:endParaRPr lang="en-CA" dirty="0"/>
          </a:p>
        </p:txBody>
      </p:sp>
      <p:pic>
        <p:nvPicPr>
          <p:cNvPr id="4" name="Picture 3">
            <a:extLst>
              <a:ext uri="{FF2B5EF4-FFF2-40B4-BE49-F238E27FC236}">
                <a16:creationId xmlns:a16="http://schemas.microsoft.com/office/drawing/2014/main" id="{F44C7542-40AF-46A4-90E2-7DE4899A630F}"/>
              </a:ext>
            </a:extLst>
          </p:cNvPr>
          <p:cNvPicPr>
            <a:picLocks noChangeAspect="1"/>
          </p:cNvPicPr>
          <p:nvPr/>
        </p:nvPicPr>
        <p:blipFill>
          <a:blip r:embed="rId2"/>
          <a:stretch>
            <a:fillRect/>
          </a:stretch>
        </p:blipFill>
        <p:spPr>
          <a:xfrm>
            <a:off x="4273666" y="5259198"/>
            <a:ext cx="2705100" cy="1524000"/>
          </a:xfrm>
          <a:prstGeom prst="rect">
            <a:avLst/>
          </a:prstGeom>
        </p:spPr>
      </p:pic>
    </p:spTree>
    <p:extLst>
      <p:ext uri="{BB962C8B-B14F-4D97-AF65-F5344CB8AC3E}">
        <p14:creationId xmlns:p14="http://schemas.microsoft.com/office/powerpoint/2010/main" val="343102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7975-6DD9-4218-8D71-BE59F33335F5}"/>
              </a:ext>
            </a:extLst>
          </p:cNvPr>
          <p:cNvSpPr>
            <a:spLocks noGrp="1"/>
          </p:cNvSpPr>
          <p:nvPr>
            <p:ph type="title"/>
          </p:nvPr>
        </p:nvSpPr>
        <p:spPr/>
        <p:txBody>
          <a:bodyPr/>
          <a:lstStyle/>
          <a:p>
            <a:r>
              <a:rPr lang="en-CA" dirty="0"/>
              <a:t>Homework:</a:t>
            </a:r>
          </a:p>
        </p:txBody>
      </p:sp>
      <p:sp>
        <p:nvSpPr>
          <p:cNvPr id="3" name="Content Placeholder 2">
            <a:extLst>
              <a:ext uri="{FF2B5EF4-FFF2-40B4-BE49-F238E27FC236}">
                <a16:creationId xmlns:a16="http://schemas.microsoft.com/office/drawing/2014/main" id="{A0A56169-F93E-42B3-BB68-F5228F137BB7}"/>
              </a:ext>
            </a:extLst>
          </p:cNvPr>
          <p:cNvSpPr>
            <a:spLocks noGrp="1"/>
          </p:cNvSpPr>
          <p:nvPr>
            <p:ph idx="1"/>
          </p:nvPr>
        </p:nvSpPr>
        <p:spPr>
          <a:xfrm>
            <a:off x="838200" y="1690688"/>
            <a:ext cx="10515600" cy="4351338"/>
          </a:xfrm>
        </p:spPr>
        <p:txBody>
          <a:bodyPr/>
          <a:lstStyle/>
          <a:p>
            <a:r>
              <a:rPr lang="en-CA" dirty="0"/>
              <a:t>3-minute lessons: How do we know God is with us?</a:t>
            </a:r>
          </a:p>
          <a:p>
            <a:pPr lvl="1"/>
            <a:r>
              <a:rPr lang="en-CA" dirty="0"/>
              <a:t>What was the main point?</a:t>
            </a:r>
          </a:p>
          <a:p>
            <a:pPr lvl="1"/>
            <a:r>
              <a:rPr lang="en-CA" dirty="0"/>
              <a:t>What made it memorable?</a:t>
            </a:r>
          </a:p>
          <a:p>
            <a:pPr lvl="1"/>
            <a:r>
              <a:rPr lang="en-CA" dirty="0"/>
              <a:t>Any obstacles to engaging?</a:t>
            </a:r>
          </a:p>
        </p:txBody>
      </p:sp>
      <p:pic>
        <p:nvPicPr>
          <p:cNvPr id="4" name="Picture 3">
            <a:extLst>
              <a:ext uri="{FF2B5EF4-FFF2-40B4-BE49-F238E27FC236}">
                <a16:creationId xmlns:a16="http://schemas.microsoft.com/office/drawing/2014/main" id="{4D015B18-5422-4F9A-97D7-8549CA815943}"/>
              </a:ext>
            </a:extLst>
          </p:cNvPr>
          <p:cNvPicPr>
            <a:picLocks noChangeAspect="1"/>
          </p:cNvPicPr>
          <p:nvPr/>
        </p:nvPicPr>
        <p:blipFill>
          <a:blip r:embed="rId2"/>
          <a:stretch>
            <a:fillRect/>
          </a:stretch>
        </p:blipFill>
        <p:spPr>
          <a:xfrm>
            <a:off x="3126532" y="3773261"/>
            <a:ext cx="5715000" cy="2838450"/>
          </a:xfrm>
          <a:prstGeom prst="rect">
            <a:avLst/>
          </a:prstGeom>
        </p:spPr>
      </p:pic>
    </p:spTree>
    <p:extLst>
      <p:ext uri="{BB962C8B-B14F-4D97-AF65-F5344CB8AC3E}">
        <p14:creationId xmlns:p14="http://schemas.microsoft.com/office/powerpoint/2010/main" val="172687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2A80-E71B-4176-AAD6-FB3138137D61}"/>
              </a:ext>
            </a:extLst>
          </p:cNvPr>
          <p:cNvSpPr>
            <a:spLocks noGrp="1"/>
          </p:cNvSpPr>
          <p:nvPr>
            <p:ph type="title"/>
          </p:nvPr>
        </p:nvSpPr>
        <p:spPr/>
        <p:txBody>
          <a:bodyPr/>
          <a:lstStyle/>
          <a:p>
            <a:r>
              <a:rPr lang="en-CA" dirty="0"/>
              <a:t>Exercise: Preparation</a:t>
            </a:r>
          </a:p>
        </p:txBody>
      </p:sp>
      <p:sp>
        <p:nvSpPr>
          <p:cNvPr id="3" name="Content Placeholder 2">
            <a:extLst>
              <a:ext uri="{FF2B5EF4-FFF2-40B4-BE49-F238E27FC236}">
                <a16:creationId xmlns:a16="http://schemas.microsoft.com/office/drawing/2014/main" id="{5B022BEA-1274-44FA-A022-45C3AD5F09AA}"/>
              </a:ext>
            </a:extLst>
          </p:cNvPr>
          <p:cNvSpPr>
            <a:spLocks noGrp="1"/>
          </p:cNvSpPr>
          <p:nvPr>
            <p:ph idx="1"/>
          </p:nvPr>
        </p:nvSpPr>
        <p:spPr/>
        <p:txBody>
          <a:bodyPr/>
          <a:lstStyle/>
          <a:p>
            <a:r>
              <a:rPr lang="en-CA" dirty="0"/>
              <a:t>How do you prepare to give a talk/preach?</a:t>
            </a:r>
          </a:p>
        </p:txBody>
      </p:sp>
      <p:pic>
        <p:nvPicPr>
          <p:cNvPr id="6" name="Picture 5">
            <a:extLst>
              <a:ext uri="{FF2B5EF4-FFF2-40B4-BE49-F238E27FC236}">
                <a16:creationId xmlns:a16="http://schemas.microsoft.com/office/drawing/2014/main" id="{C9182724-D5A6-4DC1-A8E1-EC5DDADB956E}"/>
              </a:ext>
            </a:extLst>
          </p:cNvPr>
          <p:cNvPicPr>
            <a:picLocks noChangeAspect="1"/>
          </p:cNvPicPr>
          <p:nvPr/>
        </p:nvPicPr>
        <p:blipFill>
          <a:blip r:embed="rId2"/>
          <a:stretch>
            <a:fillRect/>
          </a:stretch>
        </p:blipFill>
        <p:spPr>
          <a:xfrm>
            <a:off x="4050877" y="2793227"/>
            <a:ext cx="3838575" cy="3838575"/>
          </a:xfrm>
          <a:prstGeom prst="rect">
            <a:avLst/>
          </a:prstGeom>
        </p:spPr>
      </p:pic>
    </p:spTree>
    <p:extLst>
      <p:ext uri="{BB962C8B-B14F-4D97-AF65-F5344CB8AC3E}">
        <p14:creationId xmlns:p14="http://schemas.microsoft.com/office/powerpoint/2010/main" val="317606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7647-6983-4107-A588-2F6F83D2F5A0}"/>
              </a:ext>
            </a:extLst>
          </p:cNvPr>
          <p:cNvSpPr>
            <a:spLocks noGrp="1"/>
          </p:cNvSpPr>
          <p:nvPr>
            <p:ph type="title"/>
          </p:nvPr>
        </p:nvSpPr>
        <p:spPr>
          <a:xfrm>
            <a:off x="838200" y="63122"/>
            <a:ext cx="10515600" cy="1325563"/>
          </a:xfrm>
        </p:spPr>
        <p:txBody>
          <a:bodyPr/>
          <a:lstStyle/>
          <a:p>
            <a:r>
              <a:rPr lang="en-CA" dirty="0"/>
              <a:t>Average time spent on sermon preparation</a:t>
            </a:r>
          </a:p>
        </p:txBody>
      </p:sp>
      <p:graphicFrame>
        <p:nvGraphicFramePr>
          <p:cNvPr id="6" name="Chart 5">
            <a:extLst>
              <a:ext uri="{FF2B5EF4-FFF2-40B4-BE49-F238E27FC236}">
                <a16:creationId xmlns:a16="http://schemas.microsoft.com/office/drawing/2014/main" id="{AFE21205-ECCD-4288-B4BE-BE77D136F248}"/>
              </a:ext>
            </a:extLst>
          </p:cNvPr>
          <p:cNvGraphicFramePr/>
          <p:nvPr>
            <p:extLst>
              <p:ext uri="{D42A27DB-BD31-4B8C-83A1-F6EECF244321}">
                <p14:modId xmlns:p14="http://schemas.microsoft.com/office/powerpoint/2010/main" val="3488954860"/>
              </p:ext>
            </p:extLst>
          </p:nvPr>
        </p:nvGraphicFramePr>
        <p:xfrm>
          <a:off x="1864220" y="1376211"/>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6DAB8F6-A6F8-46C2-A1B9-86F3DF445F6E}"/>
              </a:ext>
            </a:extLst>
          </p:cNvPr>
          <p:cNvSpPr txBox="1"/>
          <p:nvPr/>
        </p:nvSpPr>
        <p:spPr>
          <a:xfrm>
            <a:off x="1802934" y="6458382"/>
            <a:ext cx="1980502" cy="369332"/>
          </a:xfrm>
          <a:prstGeom prst="rect">
            <a:avLst/>
          </a:prstGeom>
          <a:noFill/>
        </p:spPr>
        <p:txBody>
          <a:bodyPr wrap="square" rtlCol="0">
            <a:spAutoFit/>
          </a:bodyPr>
          <a:lstStyle/>
          <a:p>
            <a:r>
              <a:rPr lang="en-CA" dirty="0"/>
              <a:t>Churchleaders.com</a:t>
            </a:r>
          </a:p>
        </p:txBody>
      </p:sp>
      <p:sp>
        <p:nvSpPr>
          <p:cNvPr id="8" name="TextBox 7">
            <a:extLst>
              <a:ext uri="{FF2B5EF4-FFF2-40B4-BE49-F238E27FC236}">
                <a16:creationId xmlns:a16="http://schemas.microsoft.com/office/drawing/2014/main" id="{8581E739-9D0E-437B-9F08-B2BD919123EB}"/>
              </a:ext>
            </a:extLst>
          </p:cNvPr>
          <p:cNvSpPr txBox="1"/>
          <p:nvPr/>
        </p:nvSpPr>
        <p:spPr>
          <a:xfrm>
            <a:off x="8179266" y="4999612"/>
            <a:ext cx="1938789" cy="369332"/>
          </a:xfrm>
          <a:prstGeom prst="rect">
            <a:avLst/>
          </a:prstGeom>
          <a:noFill/>
        </p:spPr>
        <p:txBody>
          <a:bodyPr wrap="square" rtlCol="0">
            <a:spAutoFit/>
          </a:bodyPr>
          <a:lstStyle/>
          <a:p>
            <a:r>
              <a:rPr lang="en-CA" dirty="0"/>
              <a:t>Median: 13 hours</a:t>
            </a:r>
          </a:p>
        </p:txBody>
      </p:sp>
    </p:spTree>
    <p:extLst>
      <p:ext uri="{BB962C8B-B14F-4D97-AF65-F5344CB8AC3E}">
        <p14:creationId xmlns:p14="http://schemas.microsoft.com/office/powerpoint/2010/main" val="376847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47D9-885F-422F-B65D-EA8C9B85A48C}"/>
              </a:ext>
            </a:extLst>
          </p:cNvPr>
          <p:cNvSpPr>
            <a:spLocks noGrp="1"/>
          </p:cNvSpPr>
          <p:nvPr>
            <p:ph type="title"/>
          </p:nvPr>
        </p:nvSpPr>
        <p:spPr/>
        <p:txBody>
          <a:bodyPr/>
          <a:lstStyle/>
          <a:p>
            <a:endParaRPr lang="en-CA"/>
          </a:p>
        </p:txBody>
      </p:sp>
      <p:pic>
        <p:nvPicPr>
          <p:cNvPr id="3" name="Picture 2">
            <a:extLst>
              <a:ext uri="{FF2B5EF4-FFF2-40B4-BE49-F238E27FC236}">
                <a16:creationId xmlns:a16="http://schemas.microsoft.com/office/drawing/2014/main" id="{4EA6CFB6-A539-4FD4-B95B-5545923B453B}"/>
              </a:ext>
            </a:extLst>
          </p:cNvPr>
          <p:cNvPicPr>
            <a:picLocks noChangeAspect="1"/>
          </p:cNvPicPr>
          <p:nvPr/>
        </p:nvPicPr>
        <p:blipFill>
          <a:blip r:embed="rId2"/>
          <a:stretch>
            <a:fillRect/>
          </a:stretch>
        </p:blipFill>
        <p:spPr>
          <a:xfrm>
            <a:off x="4050877" y="2793227"/>
            <a:ext cx="3838575" cy="3838575"/>
          </a:xfrm>
          <a:prstGeom prst="rect">
            <a:avLst/>
          </a:prstGeom>
        </p:spPr>
      </p:pic>
    </p:spTree>
    <p:extLst>
      <p:ext uri="{BB962C8B-B14F-4D97-AF65-F5344CB8AC3E}">
        <p14:creationId xmlns:p14="http://schemas.microsoft.com/office/powerpoint/2010/main" val="1847393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E5B8-EA00-42DE-8629-BF820DB6659D}"/>
              </a:ext>
            </a:extLst>
          </p:cNvPr>
          <p:cNvSpPr>
            <a:spLocks noGrp="1"/>
          </p:cNvSpPr>
          <p:nvPr>
            <p:ph type="title"/>
          </p:nvPr>
        </p:nvSpPr>
        <p:spPr/>
        <p:txBody>
          <a:bodyPr/>
          <a:lstStyle/>
          <a:p>
            <a:r>
              <a:rPr lang="en-CA" dirty="0"/>
              <a:t>Preparation</a:t>
            </a:r>
            <a:endParaRPr lang="en-CA" sz="3200" dirty="0"/>
          </a:p>
        </p:txBody>
      </p:sp>
      <p:sp>
        <p:nvSpPr>
          <p:cNvPr id="3" name="Content Placeholder 2">
            <a:extLst>
              <a:ext uri="{FF2B5EF4-FFF2-40B4-BE49-F238E27FC236}">
                <a16:creationId xmlns:a16="http://schemas.microsoft.com/office/drawing/2014/main" id="{CC009A2E-89B2-4A57-8DBB-343D5C9C1B77}"/>
              </a:ext>
            </a:extLst>
          </p:cNvPr>
          <p:cNvSpPr>
            <a:spLocks noGrp="1"/>
          </p:cNvSpPr>
          <p:nvPr>
            <p:ph idx="1"/>
          </p:nvPr>
        </p:nvSpPr>
        <p:spPr>
          <a:xfrm>
            <a:off x="4418682" y="1648436"/>
            <a:ext cx="7050248" cy="5209564"/>
          </a:xfrm>
        </p:spPr>
        <p:txBody>
          <a:bodyPr>
            <a:normAutofit fontScale="62500" lnSpcReduction="20000"/>
          </a:bodyPr>
          <a:lstStyle/>
          <a:p>
            <a:r>
              <a:rPr lang="en-CA" sz="3200" dirty="0">
                <a:effectLst/>
              </a:rPr>
              <a:t>Matthew 4: Jesus was led by the Spirit into the wilderness for 40 days before he began to preach and teach. </a:t>
            </a:r>
          </a:p>
          <a:p>
            <a:r>
              <a:rPr lang="en-CA" sz="3200" dirty="0">
                <a:effectLst/>
              </a:rPr>
              <a:t>Three temptations of Jesus (paradigms to avoid in ministry) paraphrased by E. Peterson:</a:t>
            </a:r>
          </a:p>
          <a:p>
            <a:pPr lvl="1"/>
            <a:r>
              <a:rPr lang="en-CA" sz="3200" dirty="0">
                <a:effectLst/>
              </a:rPr>
              <a:t>Respond to all needs: dealing with people (and </a:t>
            </a:r>
            <a:r>
              <a:rPr lang="en-CA" sz="3200" dirty="0"/>
              <a:t>ourselves</a:t>
            </a:r>
            <a:r>
              <a:rPr lang="en-CA" sz="3200" dirty="0">
                <a:effectLst/>
              </a:rPr>
              <a:t>) as consumers </a:t>
            </a:r>
          </a:p>
          <a:p>
            <a:pPr lvl="1"/>
            <a:r>
              <a:rPr lang="en-CA" sz="3200" dirty="0"/>
              <a:t>Embark on a circus career in miracles: making sure people are not bored, entertainment-based</a:t>
            </a:r>
          </a:p>
          <a:p>
            <a:pPr lvl="1"/>
            <a:r>
              <a:rPr lang="en-CA" sz="3200" dirty="0"/>
              <a:t>Take charge: emphasizing getting things done and doing them right over cultivating relationships</a:t>
            </a:r>
            <a:r>
              <a:rPr lang="en-CA" sz="2800" dirty="0">
                <a:effectLst/>
              </a:rPr>
              <a:t> </a:t>
            </a:r>
          </a:p>
          <a:p>
            <a:r>
              <a:rPr lang="en-CA" sz="3200" dirty="0">
                <a:effectLst/>
              </a:rPr>
              <a:t>“Unlike raw facts, truth, especially personal truth, requires the cultivation of unhurried intimacies.” – Eugene Peterson, </a:t>
            </a:r>
            <a:r>
              <a:rPr lang="en-CA" sz="3200" i="1" dirty="0">
                <a:effectLst/>
              </a:rPr>
              <a:t>Tell It Slant</a:t>
            </a:r>
            <a:r>
              <a:rPr lang="en-CA" sz="3200" dirty="0">
                <a:effectLst/>
              </a:rPr>
              <a:t>, 4. </a:t>
            </a:r>
          </a:p>
          <a:p>
            <a:pPr lvl="1"/>
            <a:r>
              <a:rPr lang="en-CA" sz="3200" dirty="0">
                <a:effectLst/>
              </a:rPr>
              <a:t>Cultivation: takes some practice, repetition, metaphor of turning over the soil</a:t>
            </a:r>
          </a:p>
          <a:p>
            <a:pPr lvl="1"/>
            <a:r>
              <a:rPr lang="en-CA" sz="3200" dirty="0">
                <a:effectLst/>
              </a:rPr>
              <a:t>Unhurried: giving breathing room, time </a:t>
            </a:r>
            <a:r>
              <a:rPr lang="en-CA" sz="3200" dirty="0"/>
              <a:t>to grow, </a:t>
            </a:r>
            <a:r>
              <a:rPr lang="en-CA" sz="3200" dirty="0">
                <a:effectLst/>
              </a:rPr>
              <a:t>trusting the work of the Spirit more than our words and ideas</a:t>
            </a:r>
          </a:p>
          <a:p>
            <a:pPr lvl="1"/>
            <a:r>
              <a:rPr lang="en-CA" sz="3200" dirty="0">
                <a:effectLst/>
              </a:rPr>
              <a:t>Intimacy: with Jesus, with people, with the message we are trying to proclaim, with ourselves</a:t>
            </a:r>
          </a:p>
          <a:p>
            <a:endParaRPr lang="en-CA" dirty="0"/>
          </a:p>
        </p:txBody>
      </p:sp>
      <p:pic>
        <p:nvPicPr>
          <p:cNvPr id="4" name="Picture 3">
            <a:extLst>
              <a:ext uri="{FF2B5EF4-FFF2-40B4-BE49-F238E27FC236}">
                <a16:creationId xmlns:a16="http://schemas.microsoft.com/office/drawing/2014/main" id="{89F381FA-751F-453A-A6C0-B1B3B4A0BF71}"/>
              </a:ext>
            </a:extLst>
          </p:cNvPr>
          <p:cNvPicPr>
            <a:picLocks noChangeAspect="1"/>
          </p:cNvPicPr>
          <p:nvPr/>
        </p:nvPicPr>
        <p:blipFill>
          <a:blip r:embed="rId2"/>
          <a:stretch>
            <a:fillRect/>
          </a:stretch>
        </p:blipFill>
        <p:spPr>
          <a:xfrm>
            <a:off x="723070" y="2008639"/>
            <a:ext cx="3362054" cy="3419038"/>
          </a:xfrm>
          <a:prstGeom prst="rect">
            <a:avLst/>
          </a:prstGeom>
        </p:spPr>
      </p:pic>
    </p:spTree>
    <p:extLst>
      <p:ext uri="{BB962C8B-B14F-4D97-AF65-F5344CB8AC3E}">
        <p14:creationId xmlns:p14="http://schemas.microsoft.com/office/powerpoint/2010/main" val="229071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8145-7410-454A-A1CB-AE792D07BD02}"/>
              </a:ext>
            </a:extLst>
          </p:cNvPr>
          <p:cNvSpPr>
            <a:spLocks noGrp="1"/>
          </p:cNvSpPr>
          <p:nvPr>
            <p:ph type="title"/>
          </p:nvPr>
        </p:nvSpPr>
        <p:spPr/>
        <p:txBody>
          <a:bodyPr/>
          <a:lstStyle/>
          <a:p>
            <a:r>
              <a:rPr lang="en-CA" dirty="0"/>
              <a:t>Routine for preparing a Sermon</a:t>
            </a:r>
            <a:br>
              <a:rPr lang="en-CA" dirty="0"/>
            </a:br>
            <a:r>
              <a:rPr lang="en-CA" sz="2800" dirty="0"/>
              <a:t>Barbara Brown Taylor</a:t>
            </a:r>
            <a:endParaRPr lang="en-CA" dirty="0"/>
          </a:p>
        </p:txBody>
      </p:sp>
      <p:sp>
        <p:nvSpPr>
          <p:cNvPr id="3" name="Content Placeholder 2">
            <a:extLst>
              <a:ext uri="{FF2B5EF4-FFF2-40B4-BE49-F238E27FC236}">
                <a16:creationId xmlns:a16="http://schemas.microsoft.com/office/drawing/2014/main" id="{001FF1CE-AF72-432B-8B5A-60B1B3C1CC39}"/>
              </a:ext>
            </a:extLst>
          </p:cNvPr>
          <p:cNvSpPr>
            <a:spLocks noGrp="1"/>
          </p:cNvSpPr>
          <p:nvPr>
            <p:ph idx="1"/>
          </p:nvPr>
        </p:nvSpPr>
        <p:spPr>
          <a:xfrm>
            <a:off x="838200" y="2272717"/>
            <a:ext cx="10515600" cy="4351338"/>
          </a:xfrm>
        </p:spPr>
        <p:txBody>
          <a:bodyPr>
            <a:normAutofit fontScale="77500" lnSpcReduction="20000"/>
          </a:bodyPr>
          <a:lstStyle/>
          <a:p>
            <a:pPr marL="0" indent="0">
              <a:buNone/>
            </a:pPr>
            <a:r>
              <a:rPr lang="en-CA" sz="5200" dirty="0"/>
              <a:t>1. Sitting with the text</a:t>
            </a:r>
          </a:p>
          <a:p>
            <a:pPr marL="0" indent="0">
              <a:buNone/>
            </a:pPr>
            <a:r>
              <a:rPr lang="en-US" dirty="0"/>
              <a:t>“Every preacher has a different routine for preparing a sermon. My own begins with a long sitting spell with an open Bible on my lap, as I read and read and read the text. What I am hunting for is the God in it, God for me and for my congregation at this particular moment in time. I am waiting to be addressed by the text by my own name, to be called out by it so that I look back at my human situation and see it from a new perspective, one that is more like God’s. ... I am not in control of the process. It is a process of discovery, in which I run the charged rod of God’s word over the body of my own experience and wait to see where the sparks will fly. … This means that I never know ahead of time what I will preach. If I did, then my sermons would be little more than lessons, expositions of things I already know that I think my listeners ought to know too. While there are preachers who do this sort of thing well, I am not one of them. I do not want to scatter pearls of wisdom from the pulpit; I want to discover something fresh – even if I cannot identify it yet, even if it is still covered with twigs and mud. I want to haul it into the pulpit and show others what God has shown me, while I am still shaking with excitement and delight.” (BBT, 85-6)</a:t>
            </a:r>
            <a:endParaRPr lang="en-CA" dirty="0"/>
          </a:p>
          <a:p>
            <a:endParaRPr lang="en-CA" dirty="0"/>
          </a:p>
        </p:txBody>
      </p:sp>
      <p:pic>
        <p:nvPicPr>
          <p:cNvPr id="4" name="Picture 3">
            <a:extLst>
              <a:ext uri="{FF2B5EF4-FFF2-40B4-BE49-F238E27FC236}">
                <a16:creationId xmlns:a16="http://schemas.microsoft.com/office/drawing/2014/main" id="{63051107-2132-46AD-B10F-DE1CF61BA4F8}"/>
              </a:ext>
            </a:extLst>
          </p:cNvPr>
          <p:cNvPicPr>
            <a:picLocks noChangeAspect="1"/>
          </p:cNvPicPr>
          <p:nvPr/>
        </p:nvPicPr>
        <p:blipFill>
          <a:blip r:embed="rId2"/>
          <a:stretch>
            <a:fillRect/>
          </a:stretch>
        </p:blipFill>
        <p:spPr>
          <a:xfrm>
            <a:off x="8819801" y="365125"/>
            <a:ext cx="2857500" cy="2133600"/>
          </a:xfrm>
          <a:prstGeom prst="rect">
            <a:avLst/>
          </a:prstGeom>
        </p:spPr>
      </p:pic>
    </p:spTree>
    <p:extLst>
      <p:ext uri="{BB962C8B-B14F-4D97-AF65-F5344CB8AC3E}">
        <p14:creationId xmlns:p14="http://schemas.microsoft.com/office/powerpoint/2010/main" val="3893781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2491</Words>
  <Application>Microsoft Office PowerPoint</Application>
  <PresentationFormat>Widescreen</PresentationFormat>
  <Paragraphs>94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system-ui</vt:lpstr>
      <vt:lpstr>Office Theme</vt:lpstr>
      <vt:lpstr>Preaching, Narrartive, and Storytelling</vt:lpstr>
      <vt:lpstr>How do you measure if a sermon or talk “worked?”</vt:lpstr>
      <vt:lpstr>What makes a sermon “work?”</vt:lpstr>
      <vt:lpstr>Homework:</vt:lpstr>
      <vt:lpstr>Exercise: Preparation</vt:lpstr>
      <vt:lpstr>Average time spent on sermon preparation</vt:lpstr>
      <vt:lpstr>PowerPoint Presentation</vt:lpstr>
      <vt:lpstr>Preparation</vt:lpstr>
      <vt:lpstr>Routine for preparing a Sermon Barbara Brown Taylor</vt:lpstr>
      <vt:lpstr>Routine for preparing a Sermon  Barbara Brown Taylor</vt:lpstr>
      <vt:lpstr>Routine for preparing a Sermon  Barbara Brown Taylor</vt:lpstr>
      <vt:lpstr>Routine for preparing a Sermon  Barbara Brown Taylor</vt:lpstr>
      <vt:lpstr>Who creates a sermon?</vt:lpstr>
      <vt:lpstr>Preaching pitfalls</vt:lpstr>
      <vt:lpstr>A few things to consider…</vt:lpstr>
      <vt:lpstr>Paradigm of preaching</vt:lpstr>
      <vt:lpstr>Exercise</vt:lpstr>
      <vt:lpstr>Reading the Scriptures</vt:lpstr>
      <vt:lpstr>PowerPoint Presentation</vt:lpstr>
      <vt:lpstr>Reading the Scriptures (a brief history)</vt:lpstr>
      <vt:lpstr>Reading the Scriptures in the Church</vt:lpstr>
      <vt:lpstr>Why is it important to read  the Scriptures together?</vt:lpstr>
      <vt:lpstr>Isaiah 40:1-5 Common English Bible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Preaching, Narrartive, and Storytelling</dc:title>
  <dc:creator>Matte Downey</dc:creator>
  <cp:lastModifiedBy>Jason Haggstrom</cp:lastModifiedBy>
  <cp:revision>7</cp:revision>
  <dcterms:created xsi:type="dcterms:W3CDTF">2020-10-28T18:01:47Z</dcterms:created>
  <dcterms:modified xsi:type="dcterms:W3CDTF">2021-10-07T18:54:20Z</dcterms:modified>
</cp:coreProperties>
</file>