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0" r:id="rId5"/>
    <p:sldId id="261" r:id="rId6"/>
    <p:sldId id="262" r:id="rId7"/>
    <p:sldId id="25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5" d="100"/>
          <a:sy n="105" d="100"/>
        </p:scale>
        <p:origin x="12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3/27/2019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3/27/2019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3/27/2019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3/27/2019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3/27/2019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3/27/2019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3/27/2019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3/27/2019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3/27/2019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publicdomainpictures.net/view-image.php?image=8210&amp;picture=casket-over-plot&amp;large=1" TargetMode="External"/><Relationship Id="rId2" Type="http://schemas.openxmlformats.org/officeDocument/2006/relationships/image" Target="../media/image5.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38F32-DDD9-48C7-B428-D37A23776584}"/>
              </a:ext>
            </a:extLst>
          </p:cNvPr>
          <p:cNvSpPr>
            <a:spLocks noGrp="1"/>
          </p:cNvSpPr>
          <p:nvPr>
            <p:ph type="ctrTitle"/>
          </p:nvPr>
        </p:nvSpPr>
        <p:spPr/>
        <p:txBody>
          <a:bodyPr/>
          <a:lstStyle/>
          <a:p>
            <a:r>
              <a:rPr lang="en-CA" sz="8000" dirty="0"/>
              <a:t>So, you have been asked to do a Funeral! </a:t>
            </a:r>
          </a:p>
        </p:txBody>
      </p:sp>
      <p:sp>
        <p:nvSpPr>
          <p:cNvPr id="3" name="Subtitle 2">
            <a:extLst>
              <a:ext uri="{FF2B5EF4-FFF2-40B4-BE49-F238E27FC236}">
                <a16:creationId xmlns:a16="http://schemas.microsoft.com/office/drawing/2014/main" id="{5EEF8BFC-5848-4AE9-AE20-60448D15F067}"/>
              </a:ext>
            </a:extLst>
          </p:cNvPr>
          <p:cNvSpPr>
            <a:spLocks noGrp="1"/>
          </p:cNvSpPr>
          <p:nvPr>
            <p:ph type="subTitle" idx="1"/>
          </p:nvPr>
        </p:nvSpPr>
        <p:spPr/>
        <p:txBody>
          <a:bodyPr/>
          <a:lstStyle/>
          <a:p>
            <a:r>
              <a:rPr lang="en-CA" dirty="0"/>
              <a:t>A guide to doing the initial contacts, interviews, liturgies and follow up. </a:t>
            </a:r>
          </a:p>
        </p:txBody>
      </p:sp>
    </p:spTree>
    <p:extLst>
      <p:ext uri="{BB962C8B-B14F-4D97-AF65-F5344CB8AC3E}">
        <p14:creationId xmlns:p14="http://schemas.microsoft.com/office/powerpoint/2010/main" val="2946891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22039-7A43-4810-9411-9CF8DB9AAF7F}"/>
              </a:ext>
            </a:extLst>
          </p:cNvPr>
          <p:cNvSpPr>
            <a:spLocks noGrp="1"/>
          </p:cNvSpPr>
          <p:nvPr>
            <p:ph type="title"/>
          </p:nvPr>
        </p:nvSpPr>
        <p:spPr>
          <a:xfrm>
            <a:off x="2167128" y="503842"/>
            <a:ext cx="9281160" cy="1106843"/>
          </a:xfrm>
        </p:spPr>
        <p:txBody>
          <a:bodyPr/>
          <a:lstStyle/>
          <a:p>
            <a:r>
              <a:rPr lang="en-CA" dirty="0"/>
              <a:t>First things first!</a:t>
            </a:r>
          </a:p>
        </p:txBody>
      </p:sp>
      <p:sp>
        <p:nvSpPr>
          <p:cNvPr id="3" name="Text Placeholder 2">
            <a:extLst>
              <a:ext uri="{FF2B5EF4-FFF2-40B4-BE49-F238E27FC236}">
                <a16:creationId xmlns:a16="http://schemas.microsoft.com/office/drawing/2014/main" id="{C686AB04-914A-4E94-92DF-F270AFF03FC3}"/>
              </a:ext>
            </a:extLst>
          </p:cNvPr>
          <p:cNvSpPr>
            <a:spLocks noGrp="1"/>
          </p:cNvSpPr>
          <p:nvPr>
            <p:ph type="body" idx="1"/>
          </p:nvPr>
        </p:nvSpPr>
        <p:spPr>
          <a:xfrm>
            <a:off x="2167128" y="1530235"/>
            <a:ext cx="9052560" cy="5097068"/>
          </a:xfrm>
        </p:spPr>
        <p:txBody>
          <a:bodyPr>
            <a:normAutofit/>
          </a:bodyPr>
          <a:lstStyle/>
          <a:p>
            <a:r>
              <a:rPr lang="en-CA" dirty="0"/>
              <a:t>Help! I have been called to do a funeral – what do I need to know and do? </a:t>
            </a:r>
          </a:p>
          <a:p>
            <a:pPr marL="342900" indent="-342900">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Recognize that this is a deep privilege and honour for you to walk with your fellow parishioners in this way.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You are in Charge of the liturgy and not someone else, not even the Funeral Director</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Your Roof, your rules – clarify with your Rector/Regional Dean/Synod Office what the rules and customs are!</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Funerals are not done on Sundays unless there is a need to do so (health issues). </a:t>
            </a:r>
          </a:p>
          <a:p>
            <a:pPr marL="342900" indent="-342900">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Date and time of the Services that need to be done – not set in stone until you have agreed</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Committals are not to be done in the dark. Need to be aware of this in the wintertime. </a:t>
            </a:r>
          </a:p>
          <a:p>
            <a:endParaRPr lang="en-CA" dirty="0"/>
          </a:p>
        </p:txBody>
      </p:sp>
    </p:spTree>
    <p:extLst>
      <p:ext uri="{BB962C8B-B14F-4D97-AF65-F5344CB8AC3E}">
        <p14:creationId xmlns:p14="http://schemas.microsoft.com/office/powerpoint/2010/main" val="3651656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E9CE4-84FE-4698-AA65-80AAF494ED58}"/>
              </a:ext>
            </a:extLst>
          </p:cNvPr>
          <p:cNvSpPr>
            <a:spLocks noGrp="1"/>
          </p:cNvSpPr>
          <p:nvPr>
            <p:ph type="title"/>
          </p:nvPr>
        </p:nvSpPr>
        <p:spPr/>
        <p:txBody>
          <a:bodyPr/>
          <a:lstStyle/>
          <a:p>
            <a:r>
              <a:rPr lang="en-CA" dirty="0"/>
              <a:t>First things First!</a:t>
            </a:r>
          </a:p>
        </p:txBody>
      </p:sp>
      <p:sp>
        <p:nvSpPr>
          <p:cNvPr id="3" name="Content Placeholder 2">
            <a:extLst>
              <a:ext uri="{FF2B5EF4-FFF2-40B4-BE49-F238E27FC236}">
                <a16:creationId xmlns:a16="http://schemas.microsoft.com/office/drawing/2014/main" id="{31E21BAE-70A1-487A-BEC9-554B5D8A4BF0}"/>
              </a:ext>
            </a:extLst>
          </p:cNvPr>
          <p:cNvSpPr>
            <a:spLocks noGrp="1"/>
          </p:cNvSpPr>
          <p:nvPr>
            <p:ph idx="1"/>
          </p:nvPr>
        </p:nvSpPr>
        <p:spPr>
          <a:xfrm>
            <a:off x="1069848" y="2121408"/>
            <a:ext cx="10058400" cy="3432104"/>
          </a:xfrm>
        </p:spPr>
        <p:txBody>
          <a:bodyPr/>
          <a:lstStyle/>
          <a:p>
            <a:pPr marL="342900" lvl="0" indent="-342900">
              <a:buClr>
                <a:srgbClr val="D34817">
                  <a:lumMod val="75000"/>
                </a:srgbClr>
              </a:buClr>
              <a:buFont typeface="Symbol" panose="05050102010706020507" pitchFamily="18" charset="2"/>
              <a:buChar char=""/>
            </a:pPr>
            <a:r>
              <a:rPr lang="en-CA"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Liturgical colour for the service is white: same as Baptism and Resurrection – connection with Jesus. </a:t>
            </a:r>
          </a:p>
          <a:p>
            <a:pPr marL="342900" lvl="0" indent="-342900">
              <a:buClr>
                <a:srgbClr val="D34817">
                  <a:lumMod val="75000"/>
                </a:srgbClr>
              </a:buClr>
              <a:buFont typeface="Symbol" panose="05050102010706020507" pitchFamily="18" charset="2"/>
              <a:buChar char=""/>
            </a:pPr>
            <a:r>
              <a:rPr lang="en-CA"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If you have a funeral pall, please make use of it. – The theology of a pall </a:t>
            </a:r>
          </a:p>
          <a:p>
            <a:pPr marL="342900" lvl="0" indent="-342900">
              <a:buClr>
                <a:srgbClr val="D34817">
                  <a:lumMod val="75000"/>
                </a:srgbClr>
              </a:buClr>
              <a:buFont typeface="Symbol" panose="05050102010706020507" pitchFamily="18" charset="2"/>
              <a:buChar char=""/>
            </a:pPr>
            <a:r>
              <a:rPr lang="en-CA"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Funeral Directors are a great help (and at times a great hinderance) use them and their knowledge to deal with the situation. They serve the family and their needs, you lead family to the throne of God and to help God help them. </a:t>
            </a:r>
          </a:p>
          <a:p>
            <a:pPr marL="342900" lvl="0" indent="-342900">
              <a:buClr>
                <a:srgbClr val="D34817">
                  <a:lumMod val="75000"/>
                </a:srgbClr>
              </a:buClr>
              <a:buFont typeface="Symbol" panose="05050102010706020507" pitchFamily="18" charset="2"/>
              <a:buChar char=""/>
            </a:pPr>
            <a:r>
              <a:rPr lang="en-CA"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Some advice if you have to participate in an NKO. (Have a plan, stick to the plan, be ready for anything; you are there for the grievers; not about you). </a:t>
            </a:r>
          </a:p>
          <a:p>
            <a:endParaRPr lang="en-CA" dirty="0"/>
          </a:p>
        </p:txBody>
      </p:sp>
    </p:spTree>
    <p:extLst>
      <p:ext uri="{BB962C8B-B14F-4D97-AF65-F5344CB8AC3E}">
        <p14:creationId xmlns:p14="http://schemas.microsoft.com/office/powerpoint/2010/main" val="2489947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6DC87-502F-4F7C-B7F5-72F15730BE14}"/>
              </a:ext>
            </a:extLst>
          </p:cNvPr>
          <p:cNvSpPr>
            <a:spLocks noGrp="1"/>
          </p:cNvSpPr>
          <p:nvPr>
            <p:ph type="title"/>
          </p:nvPr>
        </p:nvSpPr>
        <p:spPr>
          <a:xfrm>
            <a:off x="2165774" y="201839"/>
            <a:ext cx="9281160" cy="2247746"/>
          </a:xfrm>
        </p:spPr>
        <p:txBody>
          <a:bodyPr>
            <a:normAutofit/>
          </a:bodyPr>
          <a:lstStyle/>
          <a:p>
            <a:r>
              <a:rPr lang="en-CA" sz="6000" dirty="0"/>
              <a:t>So you need to go </a:t>
            </a:r>
            <a:br>
              <a:rPr lang="en-CA" sz="6000" dirty="0"/>
            </a:br>
            <a:r>
              <a:rPr lang="en-CA" sz="6000" dirty="0"/>
              <a:t>and see the Family!</a:t>
            </a:r>
          </a:p>
        </p:txBody>
      </p:sp>
      <p:sp>
        <p:nvSpPr>
          <p:cNvPr id="3" name="Text Placeholder 2">
            <a:extLst>
              <a:ext uri="{FF2B5EF4-FFF2-40B4-BE49-F238E27FC236}">
                <a16:creationId xmlns:a16="http://schemas.microsoft.com/office/drawing/2014/main" id="{303340F3-75F0-4D70-A92F-4E4993F5E76C}"/>
              </a:ext>
            </a:extLst>
          </p:cNvPr>
          <p:cNvSpPr>
            <a:spLocks noGrp="1"/>
          </p:cNvSpPr>
          <p:nvPr>
            <p:ph type="body" idx="1"/>
          </p:nvPr>
        </p:nvSpPr>
        <p:spPr>
          <a:xfrm>
            <a:off x="2165774" y="2058741"/>
            <a:ext cx="9052560" cy="4597419"/>
          </a:xfrm>
        </p:spPr>
        <p:txBody>
          <a:bodyPr>
            <a:normAutofit fontScale="92500" lnSpcReduction="20000"/>
          </a:bodyPr>
          <a:lstStyle/>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A funeral Interview story or two - Charlottetown, Labrador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Location, date and time for it to happen – prefer a neutral place.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You have two ears and one mouth – listen twice as much as you speak</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Take the Liturgy form with you and use it to keep you on track, to get what you need and to help the people think about what needs to be done next.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Lead from out front – as a shepherd leads the flock.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Take a Service Book and a hymn book with you – Secular music must not have a message that would degrade the Gospel/Christian Values and must have a positive mention of God.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Help them to make lists of things they need to attend to</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Listen to the stories the grieving tells about their life and the life of the Deceased</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Make sure that they have way(s) to connect with you (Phone, email)</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Setting up Eulogies/Family Tributes – 10 minutes before the Liturgy</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MAID/Suicide</a:t>
            </a:r>
          </a:p>
          <a:p>
            <a:endParaRPr lang="en-CA" dirty="0"/>
          </a:p>
        </p:txBody>
      </p:sp>
    </p:spTree>
    <p:extLst>
      <p:ext uri="{BB962C8B-B14F-4D97-AF65-F5344CB8AC3E}">
        <p14:creationId xmlns:p14="http://schemas.microsoft.com/office/powerpoint/2010/main" val="747498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068FF-3647-45FA-AFD1-0EBE15FD11DC}"/>
              </a:ext>
            </a:extLst>
          </p:cNvPr>
          <p:cNvSpPr>
            <a:spLocks noGrp="1"/>
          </p:cNvSpPr>
          <p:nvPr>
            <p:ph type="title"/>
          </p:nvPr>
        </p:nvSpPr>
        <p:spPr>
          <a:xfrm>
            <a:off x="2165774" y="227006"/>
            <a:ext cx="9281160" cy="1392069"/>
          </a:xfrm>
        </p:spPr>
        <p:txBody>
          <a:bodyPr/>
          <a:lstStyle/>
          <a:p>
            <a:r>
              <a:rPr lang="en-CA" dirty="0"/>
              <a:t>The service Itself</a:t>
            </a:r>
          </a:p>
        </p:txBody>
      </p:sp>
      <p:sp>
        <p:nvSpPr>
          <p:cNvPr id="3" name="Text Placeholder 2">
            <a:extLst>
              <a:ext uri="{FF2B5EF4-FFF2-40B4-BE49-F238E27FC236}">
                <a16:creationId xmlns:a16="http://schemas.microsoft.com/office/drawing/2014/main" id="{E9107573-70F8-4174-A17F-5A3F5C060B75}"/>
              </a:ext>
            </a:extLst>
          </p:cNvPr>
          <p:cNvSpPr>
            <a:spLocks noGrp="1"/>
          </p:cNvSpPr>
          <p:nvPr>
            <p:ph type="body" idx="1"/>
          </p:nvPr>
        </p:nvSpPr>
        <p:spPr>
          <a:xfrm>
            <a:off x="2165774" y="1303733"/>
            <a:ext cx="9052560" cy="3863886"/>
          </a:xfrm>
        </p:spPr>
        <p:txBody>
          <a:bodyPr>
            <a:normAutofit/>
          </a:bodyPr>
          <a:lstStyle/>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In speaking publicly at a funeral – listen to identify something in a person’s life that connects to the Christian life.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Talk about Jesus, hope and the resurrection – Remember, Rest and Resurrection</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Know what you know about life death and the beyond – learn about what the Church believes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Know that there are two forms of service within the BAS and there is one form of Burial in the BCP</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Know that we need to stick to music that the Church uses</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Know that it is okay to say no when you need to – gently and pastorally</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The Moosehide procedure – Committal - Learn to take missteps in stride</a:t>
            </a:r>
          </a:p>
          <a:p>
            <a:endParaRPr lang="en-CA" dirty="0"/>
          </a:p>
        </p:txBody>
      </p:sp>
    </p:spTree>
    <p:extLst>
      <p:ext uri="{BB962C8B-B14F-4D97-AF65-F5344CB8AC3E}">
        <p14:creationId xmlns:p14="http://schemas.microsoft.com/office/powerpoint/2010/main" val="3242639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9A317-54A1-4C58-9ABE-AB45B4EF5136}"/>
              </a:ext>
            </a:extLst>
          </p:cNvPr>
          <p:cNvSpPr>
            <a:spLocks noGrp="1"/>
          </p:cNvSpPr>
          <p:nvPr>
            <p:ph type="title"/>
          </p:nvPr>
        </p:nvSpPr>
        <p:spPr>
          <a:xfrm>
            <a:off x="2058071" y="276445"/>
            <a:ext cx="9281160" cy="989398"/>
          </a:xfrm>
        </p:spPr>
        <p:txBody>
          <a:bodyPr>
            <a:normAutofit/>
          </a:bodyPr>
          <a:lstStyle/>
          <a:p>
            <a:r>
              <a:rPr lang="en-CA" sz="6000" dirty="0"/>
              <a:t>A word about the Liturgies</a:t>
            </a:r>
          </a:p>
        </p:txBody>
      </p:sp>
      <p:sp>
        <p:nvSpPr>
          <p:cNvPr id="3" name="Text Placeholder 2">
            <a:extLst>
              <a:ext uri="{FF2B5EF4-FFF2-40B4-BE49-F238E27FC236}">
                <a16:creationId xmlns:a16="http://schemas.microsoft.com/office/drawing/2014/main" id="{41EA2AE1-5280-438C-B22B-47B345C96850}"/>
              </a:ext>
            </a:extLst>
          </p:cNvPr>
          <p:cNvSpPr>
            <a:spLocks noGrp="1"/>
          </p:cNvSpPr>
          <p:nvPr>
            <p:ph type="body" idx="1"/>
          </p:nvPr>
        </p:nvSpPr>
        <p:spPr>
          <a:xfrm>
            <a:off x="2058071" y="1265842"/>
            <a:ext cx="9052560" cy="3624939"/>
          </a:xfrm>
        </p:spPr>
        <p:txBody>
          <a:bodyPr>
            <a:normAutofit/>
          </a:bodyPr>
          <a:lstStyle/>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BAS or BCP? Know who you are burying and know who is going to be there to participate in.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Know that there are 2 liturgies in the BAS – Form 1 and Form 2; recommend that you stick to form two because it is simpler and easier to work with. </a:t>
            </a:r>
          </a:p>
          <a:p>
            <a:pPr marL="342900" lvl="0" indent="-342900">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If you are involved in the funeral of a First Nations person – make sure to get advice from an elder on what traditional pieces might need to be included – blanket and name removing ceremony before you leave the Church.</a:t>
            </a:r>
          </a:p>
          <a:p>
            <a:endParaRPr lang="en-CA" dirty="0"/>
          </a:p>
        </p:txBody>
      </p:sp>
    </p:spTree>
    <p:extLst>
      <p:ext uri="{BB962C8B-B14F-4D97-AF65-F5344CB8AC3E}">
        <p14:creationId xmlns:p14="http://schemas.microsoft.com/office/powerpoint/2010/main" val="747869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23A3D-5514-4356-A540-33633D21D994}"/>
              </a:ext>
            </a:extLst>
          </p:cNvPr>
          <p:cNvSpPr>
            <a:spLocks noGrp="1"/>
          </p:cNvSpPr>
          <p:nvPr>
            <p:ph type="title"/>
          </p:nvPr>
        </p:nvSpPr>
        <p:spPr/>
        <p:txBody>
          <a:bodyPr/>
          <a:lstStyle/>
          <a:p>
            <a:r>
              <a:rPr lang="en-CA" dirty="0"/>
              <a:t>The things you need to remember…</a:t>
            </a:r>
          </a:p>
        </p:txBody>
      </p:sp>
      <p:sp>
        <p:nvSpPr>
          <p:cNvPr id="3" name="Content Placeholder 2">
            <a:extLst>
              <a:ext uri="{FF2B5EF4-FFF2-40B4-BE49-F238E27FC236}">
                <a16:creationId xmlns:a16="http://schemas.microsoft.com/office/drawing/2014/main" id="{FCF7C330-199F-44EA-BAB3-C1EA5D87BD3D}"/>
              </a:ext>
            </a:extLst>
          </p:cNvPr>
          <p:cNvSpPr>
            <a:spLocks noGrp="1"/>
          </p:cNvSpPr>
          <p:nvPr>
            <p:ph idx="1"/>
          </p:nvPr>
        </p:nvSpPr>
        <p:spPr/>
        <p:txBody>
          <a:bodyPr>
            <a:normAutofit fontScale="85000" lnSpcReduction="10000"/>
          </a:bodyPr>
          <a:lstStyle/>
          <a:p>
            <a:pPr marL="342900" lvl="0" indent="-342900" algn="just">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Funerals </a:t>
            </a:r>
            <a:r>
              <a:rPr lang="en-CA" b="1" u="sng" dirty="0">
                <a:latin typeface="Calibri" panose="020F0502020204030204" pitchFamily="34" charset="0"/>
                <a:ea typeface="Calibri" panose="020F0502020204030204" pitchFamily="34" charset="0"/>
                <a:cs typeface="Times New Roman" panose="02020603050405020304" pitchFamily="18" charset="0"/>
              </a:rPr>
              <a:t>should not </a:t>
            </a:r>
            <a:r>
              <a:rPr lang="en-CA" dirty="0">
                <a:latin typeface="Calibri" panose="020F0502020204030204" pitchFamily="34" charset="0"/>
                <a:ea typeface="Calibri" panose="020F0502020204030204" pitchFamily="34" charset="0"/>
                <a:cs typeface="Times New Roman" panose="02020603050405020304" pitchFamily="18" charset="0"/>
              </a:rPr>
              <a:t>be long and involved services – they should be kept simple and to about 40 minutes at the Church. Motion – standing up and sitting down is good for those whoa re in grief. People need to stand for the Creed if it is to be used and if that is the custom for the Prayers of the People. </a:t>
            </a:r>
          </a:p>
          <a:p>
            <a:pPr marL="342900" lvl="0" indent="-342900" algn="just">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Remember that the service is the point when the healing begins for those who have suffered this loss. If the loss is personal to you, then you need to find time to grieve and to deal with thing away from the grievers – and it is very important to do this. Remember that their loss is not your loss – be aware of transference!</a:t>
            </a:r>
          </a:p>
          <a:p>
            <a:pPr marL="342900" lvl="0" indent="-342900" algn="just">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Follow up – email, phone call, visit. Not doing it causes pain, aguish and isolation in grief - and people to drift away from community. </a:t>
            </a:r>
          </a:p>
          <a:p>
            <a:pPr marL="342900" lvl="0" indent="-342900" algn="just">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There is such a thing as a ‘good’ death and that as Christians, we do not have to fear death – Christ is with us all the way including through the valley of the shadow of death. Speak of the hope we have in Christ and that we will see or loved ones again. </a:t>
            </a:r>
          </a:p>
          <a:p>
            <a:pPr marL="342900" lvl="0" indent="-342900" algn="just">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Patience is key in all that we do, and it will be tested – Virtue is earned not given. </a:t>
            </a:r>
          </a:p>
          <a:p>
            <a:pPr marL="342900" lvl="0" indent="-342900" algn="just">
              <a:spcAft>
                <a:spcPts val="0"/>
              </a:spcAft>
              <a:buFont typeface="Symbol" panose="05050102010706020507" pitchFamily="18" charset="2"/>
              <a:buChar char=""/>
            </a:pPr>
            <a:r>
              <a:rPr lang="en-CA" dirty="0">
                <a:latin typeface="Calibri" panose="020F0502020204030204" pitchFamily="34" charset="0"/>
                <a:ea typeface="Calibri" panose="020F0502020204030204" pitchFamily="34" charset="0"/>
                <a:cs typeface="Times New Roman" panose="02020603050405020304" pitchFamily="18" charset="0"/>
              </a:rPr>
              <a:t>Concentrate on Jesus and the Gospel – the sure and certain hope of the Resurrection to eternal life to live with loved ones in Christ. </a:t>
            </a:r>
            <a:endParaRPr lang="en-CA" dirty="0"/>
          </a:p>
        </p:txBody>
      </p:sp>
      <p:sp>
        <p:nvSpPr>
          <p:cNvPr id="4" name="Text Placeholder 3">
            <a:extLst>
              <a:ext uri="{FF2B5EF4-FFF2-40B4-BE49-F238E27FC236}">
                <a16:creationId xmlns:a16="http://schemas.microsoft.com/office/drawing/2014/main" id="{3CBE828E-9256-4BAC-BB77-7225CD13EB65}"/>
              </a:ext>
            </a:extLst>
          </p:cNvPr>
          <p:cNvSpPr>
            <a:spLocks noGrp="1"/>
          </p:cNvSpPr>
          <p:nvPr>
            <p:ph type="body" sz="half" idx="2"/>
          </p:nvPr>
        </p:nvSpPr>
        <p:spPr/>
        <p:txBody>
          <a:bodyPr/>
          <a:lstStyle/>
          <a:p>
            <a:endParaRPr lang="en-CA"/>
          </a:p>
        </p:txBody>
      </p:sp>
      <p:pic>
        <p:nvPicPr>
          <p:cNvPr id="6" name="Picture 5" descr="A picture containing grass, table, tree, outdoor&#10;&#10;Description automatically generated">
            <a:extLst>
              <a:ext uri="{FF2B5EF4-FFF2-40B4-BE49-F238E27FC236}">
                <a16:creationId xmlns:a16="http://schemas.microsoft.com/office/drawing/2014/main" id="{086575F1-3C1B-4F31-B107-0C12DB1CFF31}"/>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8549641" y="2423160"/>
            <a:ext cx="3200399" cy="3291840"/>
          </a:xfrm>
          <a:prstGeom prst="rect">
            <a:avLst/>
          </a:prstGeom>
        </p:spPr>
      </p:pic>
    </p:spTree>
    <p:extLst>
      <p:ext uri="{BB962C8B-B14F-4D97-AF65-F5344CB8AC3E}">
        <p14:creationId xmlns:p14="http://schemas.microsoft.com/office/powerpoint/2010/main" val="533005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49</TotalTime>
  <Words>976</Words>
  <Application>Microsoft Office PowerPoint</Application>
  <PresentationFormat>Widescreen</PresentationFormat>
  <Paragraphs>46</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Calibri</vt:lpstr>
      <vt:lpstr>Rockwell</vt:lpstr>
      <vt:lpstr>Rockwell Condensed</vt:lpstr>
      <vt:lpstr>Symbol</vt:lpstr>
      <vt:lpstr>Wingdings</vt:lpstr>
      <vt:lpstr>Wood Type</vt:lpstr>
      <vt:lpstr>So, you have been asked to do a Funeral! </vt:lpstr>
      <vt:lpstr>First things first!</vt:lpstr>
      <vt:lpstr>First things First!</vt:lpstr>
      <vt:lpstr>So you need to go  and see the Family!</vt:lpstr>
      <vt:lpstr>The service Itself</vt:lpstr>
      <vt:lpstr>A word about the Liturgies</vt:lpstr>
      <vt:lpstr>The things you need to remember…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 you have been asked to do a Funeral! </dc:title>
  <dc:creator>Jason Haggstrom</dc:creator>
  <cp:lastModifiedBy>Jason Haggstrom</cp:lastModifiedBy>
  <cp:revision>5</cp:revision>
  <dcterms:created xsi:type="dcterms:W3CDTF">2019-03-27T17:37:42Z</dcterms:created>
  <dcterms:modified xsi:type="dcterms:W3CDTF">2019-03-27T18:27:35Z</dcterms:modified>
</cp:coreProperties>
</file>